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4C2203-AA1E-4915-9B45-8F3D0C6EBE9F}" type="doc">
      <dgm:prSet loTypeId="urn:microsoft.com/office/officeart/2005/8/layout/hList2" loCatId="list" qsTypeId="urn:microsoft.com/office/officeart/2005/8/quickstyle/3d1" qsCatId="3D" csTypeId="urn:microsoft.com/office/officeart/2005/8/colors/accent3_2" csCatId="accent3" phldr="1"/>
      <dgm:spPr/>
      <dgm:t>
        <a:bodyPr/>
        <a:lstStyle/>
        <a:p>
          <a:endParaRPr lang="es-MX"/>
        </a:p>
      </dgm:t>
    </dgm:pt>
    <dgm:pt modelId="{F88C7EAC-2E54-41CD-89EE-F89FF69DE039}">
      <dgm:prSet phldrT="[Texto]"/>
      <dgm:spPr/>
      <dgm:t>
        <a:bodyPr/>
        <a:lstStyle/>
        <a:p>
          <a:r>
            <a:rPr lang="es-ES" dirty="0" smtClean="0"/>
            <a:t>Fotosistema I</a:t>
          </a:r>
          <a:endParaRPr lang="es-MX" dirty="0"/>
        </a:p>
      </dgm:t>
    </dgm:pt>
    <dgm:pt modelId="{EA4BEE61-E271-4BD9-AD1F-F42A91402B7A}" type="parTrans" cxnId="{D6F5A3FC-1185-48E7-8F44-06B2E017C61F}">
      <dgm:prSet/>
      <dgm:spPr/>
      <dgm:t>
        <a:bodyPr/>
        <a:lstStyle/>
        <a:p>
          <a:endParaRPr lang="es-MX"/>
        </a:p>
      </dgm:t>
    </dgm:pt>
    <dgm:pt modelId="{0BFD9305-A61A-4ADC-B9CA-F4FB97A3FA6D}" type="sibTrans" cxnId="{D6F5A3FC-1185-48E7-8F44-06B2E017C61F}">
      <dgm:prSet/>
      <dgm:spPr/>
      <dgm:t>
        <a:bodyPr/>
        <a:lstStyle/>
        <a:p>
          <a:endParaRPr lang="es-MX"/>
        </a:p>
      </dgm:t>
    </dgm:pt>
    <dgm:pt modelId="{2C3D2046-9ECC-4E67-ABCA-1912961045C6}">
      <dgm:prSet phldrT="[Texto]" custT="1"/>
      <dgm:spPr/>
      <dgm:t>
        <a:bodyPr/>
        <a:lstStyle/>
        <a:p>
          <a:r>
            <a:rPr lang="es-ES" sz="2200" dirty="0" smtClean="0"/>
            <a:t>- Longitud de onda </a:t>
          </a:r>
          <a:r>
            <a:rPr lang="es-ES" sz="2200" b="1" dirty="0" smtClean="0"/>
            <a:t>menor o igual a 700 </a:t>
          </a:r>
          <a:r>
            <a:rPr lang="es-ES" sz="2200" b="1" dirty="0" err="1" smtClean="0"/>
            <a:t>nm</a:t>
          </a:r>
          <a:r>
            <a:rPr lang="es-ES" sz="2200" b="1" dirty="0" smtClean="0"/>
            <a:t>.</a:t>
          </a:r>
        </a:p>
        <a:p>
          <a:r>
            <a:rPr lang="es-ES" sz="2200" dirty="0" smtClean="0"/>
            <a:t>- Antena compuesta por </a:t>
          </a:r>
          <a:r>
            <a:rPr lang="es-ES" sz="2200" b="1" dirty="0" smtClean="0"/>
            <a:t>clorofila a, b y carotenos.</a:t>
          </a:r>
        </a:p>
        <a:p>
          <a:r>
            <a:rPr lang="es-ES" sz="2200" dirty="0" smtClean="0"/>
            <a:t>- Molécula diana: </a:t>
          </a:r>
          <a:r>
            <a:rPr lang="es-ES" sz="2200" b="1" dirty="0" smtClean="0"/>
            <a:t>clorofila </a:t>
          </a:r>
          <a:r>
            <a:rPr lang="es-ES" sz="2200" b="1" dirty="0" err="1" smtClean="0"/>
            <a:t>a</a:t>
          </a:r>
          <a:r>
            <a:rPr lang="es-ES" sz="1000" b="1" dirty="0" err="1" smtClean="0"/>
            <a:t>I</a:t>
          </a:r>
          <a:r>
            <a:rPr lang="es-ES" sz="900" b="1" dirty="0" smtClean="0"/>
            <a:t> </a:t>
          </a:r>
          <a:r>
            <a:rPr lang="es-ES" sz="2200" b="1" dirty="0" smtClean="0"/>
            <a:t>(P700)</a:t>
          </a:r>
        </a:p>
        <a:p>
          <a:r>
            <a:rPr lang="es-ES" sz="2200" dirty="0" smtClean="0"/>
            <a:t>- Aceptor primario: </a:t>
          </a:r>
          <a:r>
            <a:rPr lang="es-ES" sz="2200" b="1" dirty="0" smtClean="0"/>
            <a:t>aceptor X</a:t>
          </a:r>
        </a:p>
        <a:p>
          <a:r>
            <a:rPr lang="es-ES" sz="2200" dirty="0" smtClean="0"/>
            <a:t>- Dador primario: </a:t>
          </a:r>
          <a:r>
            <a:rPr lang="es-MX" sz="2200" b="1" i="0" dirty="0" err="1" smtClean="0"/>
            <a:t>plastocianina</a:t>
          </a:r>
          <a:r>
            <a:rPr lang="es-MX" sz="2200" b="1" i="0" dirty="0" smtClean="0"/>
            <a:t> (PC)</a:t>
          </a:r>
          <a:endParaRPr lang="es-ES" sz="2200" dirty="0" smtClean="0"/>
        </a:p>
        <a:p>
          <a:endParaRPr lang="es-ES" sz="2200" dirty="0" smtClean="0"/>
        </a:p>
        <a:p>
          <a:endParaRPr lang="es-MX" sz="2200" dirty="0"/>
        </a:p>
      </dgm:t>
    </dgm:pt>
    <dgm:pt modelId="{7C3B0FBB-E5AB-4DA1-912C-5B67213F181F}" type="parTrans" cxnId="{7F87DD2B-7DCF-4F2B-B9E6-E83E451714BE}">
      <dgm:prSet/>
      <dgm:spPr/>
      <dgm:t>
        <a:bodyPr/>
        <a:lstStyle/>
        <a:p>
          <a:endParaRPr lang="es-MX"/>
        </a:p>
      </dgm:t>
    </dgm:pt>
    <dgm:pt modelId="{811E3629-4941-4FC4-B59C-E9728AF472BB}" type="sibTrans" cxnId="{7F87DD2B-7DCF-4F2B-B9E6-E83E451714BE}">
      <dgm:prSet/>
      <dgm:spPr/>
      <dgm:t>
        <a:bodyPr/>
        <a:lstStyle/>
        <a:p>
          <a:endParaRPr lang="es-MX"/>
        </a:p>
      </dgm:t>
    </dgm:pt>
    <dgm:pt modelId="{20F00DF4-14B1-4139-AE4B-BE196B8B0D12}">
      <dgm:prSet phldrT="[Texto]"/>
      <dgm:spPr/>
      <dgm:t>
        <a:bodyPr/>
        <a:lstStyle/>
        <a:p>
          <a:r>
            <a:rPr lang="es-ES" dirty="0" smtClean="0"/>
            <a:t>Fotosistema II</a:t>
          </a:r>
          <a:endParaRPr lang="es-MX" dirty="0"/>
        </a:p>
      </dgm:t>
    </dgm:pt>
    <dgm:pt modelId="{26456623-AD94-4027-862A-50FAB5CBC1BC}" type="parTrans" cxnId="{ED4508E8-CD99-404A-883F-E190EE0EE24E}">
      <dgm:prSet/>
      <dgm:spPr/>
      <dgm:t>
        <a:bodyPr/>
        <a:lstStyle/>
        <a:p>
          <a:endParaRPr lang="es-MX"/>
        </a:p>
      </dgm:t>
    </dgm:pt>
    <dgm:pt modelId="{D8364AE7-9CB8-4E58-A60B-7FDEE16390ED}" type="sibTrans" cxnId="{ED4508E8-CD99-404A-883F-E190EE0EE24E}">
      <dgm:prSet/>
      <dgm:spPr/>
      <dgm:t>
        <a:bodyPr/>
        <a:lstStyle/>
        <a:p>
          <a:endParaRPr lang="es-MX"/>
        </a:p>
      </dgm:t>
    </dgm:pt>
    <dgm:pt modelId="{D101908A-6B0E-4B7E-A17F-16730F522DEF}">
      <dgm:prSet phldrT="[Texto]"/>
      <dgm:spPr/>
      <dgm:t>
        <a:bodyPr/>
        <a:lstStyle/>
        <a:p>
          <a:endParaRPr lang="es-MX" sz="2100" dirty="0"/>
        </a:p>
      </dgm:t>
    </dgm:pt>
    <dgm:pt modelId="{2CAB9498-D53E-4618-B4AD-C69D8981D62C}" type="parTrans" cxnId="{3A59E45A-23BF-4B0B-AE65-56F3A372502D}">
      <dgm:prSet/>
      <dgm:spPr/>
      <dgm:t>
        <a:bodyPr/>
        <a:lstStyle/>
        <a:p>
          <a:endParaRPr lang="es-MX"/>
        </a:p>
      </dgm:t>
    </dgm:pt>
    <dgm:pt modelId="{5AE35433-CB4B-47E4-B0D6-7A7006431DCE}" type="sibTrans" cxnId="{3A59E45A-23BF-4B0B-AE65-56F3A372502D}">
      <dgm:prSet/>
      <dgm:spPr/>
      <dgm:t>
        <a:bodyPr/>
        <a:lstStyle/>
        <a:p>
          <a:endParaRPr lang="es-MX"/>
        </a:p>
      </dgm:t>
    </dgm:pt>
    <dgm:pt modelId="{1C219387-FF15-4116-876A-FCBCEFBC160A}">
      <dgm:prSet/>
      <dgm:spPr/>
      <dgm:t>
        <a:bodyPr/>
        <a:lstStyle/>
        <a:p>
          <a:r>
            <a:rPr lang="es-ES" sz="2100" dirty="0" smtClean="0"/>
            <a:t>Longitud de onda </a:t>
          </a:r>
          <a:r>
            <a:rPr lang="es-ES" sz="2100" b="1" dirty="0" smtClean="0"/>
            <a:t>menor o igual a 680 </a:t>
          </a:r>
          <a:r>
            <a:rPr lang="es-ES" sz="2100" b="1" dirty="0" err="1" smtClean="0"/>
            <a:t>nm</a:t>
          </a:r>
          <a:r>
            <a:rPr lang="es-ES" sz="2100" b="1" dirty="0" smtClean="0"/>
            <a:t>.</a:t>
          </a:r>
        </a:p>
      </dgm:t>
    </dgm:pt>
    <dgm:pt modelId="{1492E68B-1867-434C-B1A6-EF7051BB5390}" type="parTrans" cxnId="{36DA956A-9EE2-44BD-B5F0-36914A5526EF}">
      <dgm:prSet/>
      <dgm:spPr/>
      <dgm:t>
        <a:bodyPr/>
        <a:lstStyle/>
        <a:p>
          <a:endParaRPr lang="es-MX"/>
        </a:p>
      </dgm:t>
    </dgm:pt>
    <dgm:pt modelId="{4A809E98-877B-4852-BA0A-A1CF92CA79E8}" type="sibTrans" cxnId="{36DA956A-9EE2-44BD-B5F0-36914A5526EF}">
      <dgm:prSet/>
      <dgm:spPr/>
      <dgm:t>
        <a:bodyPr/>
        <a:lstStyle/>
        <a:p>
          <a:endParaRPr lang="es-MX"/>
        </a:p>
      </dgm:t>
    </dgm:pt>
    <dgm:pt modelId="{1B9B25EA-2F29-4094-838C-CE7588CC8BDD}">
      <dgm:prSet/>
      <dgm:spPr/>
      <dgm:t>
        <a:bodyPr/>
        <a:lstStyle/>
        <a:p>
          <a:r>
            <a:rPr lang="es-ES" sz="2100" dirty="0" smtClean="0"/>
            <a:t>- Antena compuesta por </a:t>
          </a:r>
          <a:r>
            <a:rPr lang="es-ES" sz="2100" b="1" dirty="0" smtClean="0"/>
            <a:t>clorofila a, b y xatófilas.</a:t>
          </a:r>
        </a:p>
      </dgm:t>
    </dgm:pt>
    <dgm:pt modelId="{D5417B79-9B48-49C0-BB7F-03D947A8AFC3}" type="parTrans" cxnId="{492775C3-4C1D-4942-8120-5F134D59C770}">
      <dgm:prSet/>
      <dgm:spPr/>
      <dgm:t>
        <a:bodyPr/>
        <a:lstStyle/>
        <a:p>
          <a:endParaRPr lang="es-MX"/>
        </a:p>
      </dgm:t>
    </dgm:pt>
    <dgm:pt modelId="{5A3BC1F2-7D80-4B01-BD7C-1AE6C66D4E3D}" type="sibTrans" cxnId="{492775C3-4C1D-4942-8120-5F134D59C770}">
      <dgm:prSet/>
      <dgm:spPr/>
      <dgm:t>
        <a:bodyPr/>
        <a:lstStyle/>
        <a:p>
          <a:endParaRPr lang="es-MX"/>
        </a:p>
      </dgm:t>
    </dgm:pt>
    <dgm:pt modelId="{D0BE0FC9-663F-40F8-B40A-B2C37F973A77}">
      <dgm:prSet custT="1"/>
      <dgm:spPr/>
      <dgm:t>
        <a:bodyPr/>
        <a:lstStyle/>
        <a:p>
          <a:r>
            <a:rPr lang="es-ES" sz="2100" dirty="0" smtClean="0"/>
            <a:t>- Molécula diana: </a:t>
          </a:r>
          <a:r>
            <a:rPr lang="es-ES" sz="2100" b="1" dirty="0" smtClean="0"/>
            <a:t>clorofila </a:t>
          </a:r>
          <a:r>
            <a:rPr lang="es-ES" sz="2100" b="1" dirty="0" err="1" smtClean="0"/>
            <a:t>a</a:t>
          </a:r>
          <a:r>
            <a:rPr lang="es-ES" sz="1000" b="1" dirty="0" err="1" smtClean="0"/>
            <a:t>II</a:t>
          </a:r>
          <a:r>
            <a:rPr lang="es-ES" sz="2100" b="1" dirty="0" smtClean="0"/>
            <a:t> (P680)</a:t>
          </a:r>
        </a:p>
      </dgm:t>
    </dgm:pt>
    <dgm:pt modelId="{E1B31E86-1CE3-4D18-A889-16939D622220}" type="parTrans" cxnId="{E247A9EC-B38A-4D86-B685-80474E980749}">
      <dgm:prSet/>
      <dgm:spPr/>
      <dgm:t>
        <a:bodyPr/>
        <a:lstStyle/>
        <a:p>
          <a:endParaRPr lang="es-MX"/>
        </a:p>
      </dgm:t>
    </dgm:pt>
    <dgm:pt modelId="{D3117BED-99DA-4004-8F37-74313864CBD8}" type="sibTrans" cxnId="{E247A9EC-B38A-4D86-B685-80474E980749}">
      <dgm:prSet/>
      <dgm:spPr/>
      <dgm:t>
        <a:bodyPr/>
        <a:lstStyle/>
        <a:p>
          <a:endParaRPr lang="es-MX"/>
        </a:p>
      </dgm:t>
    </dgm:pt>
    <dgm:pt modelId="{EF2FBDD7-9BC5-4D38-B169-87B45E7AEA53}">
      <dgm:prSet/>
      <dgm:spPr/>
      <dgm:t>
        <a:bodyPr/>
        <a:lstStyle/>
        <a:p>
          <a:r>
            <a:rPr lang="es-ES" sz="2100" dirty="0" smtClean="0"/>
            <a:t>- Aceptor primario: </a:t>
          </a:r>
          <a:r>
            <a:rPr lang="es-ES" sz="2100" b="1" dirty="0" smtClean="0"/>
            <a:t>aceptor Q (plastoquinona)</a:t>
          </a:r>
        </a:p>
      </dgm:t>
    </dgm:pt>
    <dgm:pt modelId="{579DFC0E-A60D-42AB-84D5-3127EC79887E}" type="parTrans" cxnId="{F58ED7F3-3919-4B7D-8A87-C7239407AF69}">
      <dgm:prSet/>
      <dgm:spPr/>
      <dgm:t>
        <a:bodyPr/>
        <a:lstStyle/>
        <a:p>
          <a:endParaRPr lang="es-MX"/>
        </a:p>
      </dgm:t>
    </dgm:pt>
    <dgm:pt modelId="{72EB30DA-AFC2-4925-B701-842FA75E0F94}" type="sibTrans" cxnId="{F58ED7F3-3919-4B7D-8A87-C7239407AF69}">
      <dgm:prSet/>
      <dgm:spPr/>
      <dgm:t>
        <a:bodyPr/>
        <a:lstStyle/>
        <a:p>
          <a:endParaRPr lang="es-MX"/>
        </a:p>
      </dgm:t>
    </dgm:pt>
    <dgm:pt modelId="{3A9F51B7-8DD0-4E77-B5AF-4311F6809F6D}">
      <dgm:prSet/>
      <dgm:spPr/>
      <dgm:t>
        <a:bodyPr/>
        <a:lstStyle/>
        <a:p>
          <a:r>
            <a:rPr lang="es-ES" sz="2100" dirty="0" smtClean="0"/>
            <a:t>- Dador primario    </a:t>
          </a:r>
          <a:r>
            <a:rPr lang="es-ES" sz="2100" b="1" dirty="0" smtClean="0"/>
            <a:t>dador Z</a:t>
          </a:r>
        </a:p>
      </dgm:t>
    </dgm:pt>
    <dgm:pt modelId="{114CF6D2-97E4-4BDA-8FAD-0D5C1A1BF408}" type="parTrans" cxnId="{983CA2A0-381C-45B5-BEF0-8A0010B3195C}">
      <dgm:prSet/>
      <dgm:spPr/>
      <dgm:t>
        <a:bodyPr/>
        <a:lstStyle/>
        <a:p>
          <a:endParaRPr lang="es-MX"/>
        </a:p>
      </dgm:t>
    </dgm:pt>
    <dgm:pt modelId="{63E779F7-189C-4705-B4DB-753CE7E37EC5}" type="sibTrans" cxnId="{983CA2A0-381C-45B5-BEF0-8A0010B3195C}">
      <dgm:prSet/>
      <dgm:spPr/>
      <dgm:t>
        <a:bodyPr/>
        <a:lstStyle/>
        <a:p>
          <a:endParaRPr lang="es-MX"/>
        </a:p>
      </dgm:t>
    </dgm:pt>
    <dgm:pt modelId="{0D197458-A3F7-4B9C-B4EE-0DA10539559D}" type="pres">
      <dgm:prSet presAssocID="{E14C2203-AA1E-4915-9B45-8F3D0C6EBE9F}" presName="linearFlow" presStyleCnt="0">
        <dgm:presLayoutVars>
          <dgm:dir/>
          <dgm:animLvl val="lvl"/>
          <dgm:resizeHandles/>
        </dgm:presLayoutVars>
      </dgm:prSet>
      <dgm:spPr/>
      <dgm:t>
        <a:bodyPr/>
        <a:lstStyle/>
        <a:p>
          <a:endParaRPr lang="es-MX"/>
        </a:p>
      </dgm:t>
    </dgm:pt>
    <dgm:pt modelId="{5A90E218-4CEF-4D66-BBA1-AE33F1D3C16A}" type="pres">
      <dgm:prSet presAssocID="{F88C7EAC-2E54-41CD-89EE-F89FF69DE039}" presName="compositeNode" presStyleCnt="0">
        <dgm:presLayoutVars>
          <dgm:bulletEnabled val="1"/>
        </dgm:presLayoutVars>
      </dgm:prSet>
      <dgm:spPr/>
    </dgm:pt>
    <dgm:pt modelId="{B1549656-4084-4460-B31A-029147CE0195}" type="pres">
      <dgm:prSet presAssocID="{F88C7EAC-2E54-41CD-89EE-F89FF69DE039}" presName="image" presStyleLbl="fgImgPlace1" presStyleIdx="0" presStyleCnt="2"/>
      <dgm:spPr/>
      <dgm:t>
        <a:bodyPr/>
        <a:lstStyle/>
        <a:p>
          <a:endParaRPr lang="es-MX"/>
        </a:p>
      </dgm:t>
    </dgm:pt>
    <dgm:pt modelId="{F01B19A5-F9BE-4EC4-A8EC-79AD4B0B62CC}" type="pres">
      <dgm:prSet presAssocID="{F88C7EAC-2E54-41CD-89EE-F89FF69DE039}" presName="childNode" presStyleLbl="node1" presStyleIdx="0" presStyleCnt="2">
        <dgm:presLayoutVars>
          <dgm:bulletEnabled val="1"/>
        </dgm:presLayoutVars>
      </dgm:prSet>
      <dgm:spPr/>
      <dgm:t>
        <a:bodyPr/>
        <a:lstStyle/>
        <a:p>
          <a:endParaRPr lang="es-MX"/>
        </a:p>
      </dgm:t>
    </dgm:pt>
    <dgm:pt modelId="{52E7499F-9DD7-4C30-AE43-76AD91259116}" type="pres">
      <dgm:prSet presAssocID="{F88C7EAC-2E54-41CD-89EE-F89FF69DE039}" presName="parentNode" presStyleLbl="revTx" presStyleIdx="0" presStyleCnt="2">
        <dgm:presLayoutVars>
          <dgm:chMax val="0"/>
          <dgm:bulletEnabled val="1"/>
        </dgm:presLayoutVars>
      </dgm:prSet>
      <dgm:spPr/>
      <dgm:t>
        <a:bodyPr/>
        <a:lstStyle/>
        <a:p>
          <a:endParaRPr lang="es-MX"/>
        </a:p>
      </dgm:t>
    </dgm:pt>
    <dgm:pt modelId="{42691393-274D-4576-9B0A-98619BF1E45B}" type="pres">
      <dgm:prSet presAssocID="{0BFD9305-A61A-4ADC-B9CA-F4FB97A3FA6D}" presName="sibTrans" presStyleCnt="0"/>
      <dgm:spPr/>
    </dgm:pt>
    <dgm:pt modelId="{BE026AC6-342D-45AA-BA64-F8F08DD86923}" type="pres">
      <dgm:prSet presAssocID="{20F00DF4-14B1-4139-AE4B-BE196B8B0D12}" presName="compositeNode" presStyleCnt="0">
        <dgm:presLayoutVars>
          <dgm:bulletEnabled val="1"/>
        </dgm:presLayoutVars>
      </dgm:prSet>
      <dgm:spPr/>
    </dgm:pt>
    <dgm:pt modelId="{9BAC2328-5D44-40C7-B3FC-048699459E49}" type="pres">
      <dgm:prSet presAssocID="{20F00DF4-14B1-4139-AE4B-BE196B8B0D12}" presName="image" presStyleLbl="fgImgPlace1" presStyleIdx="1" presStyleCnt="2"/>
      <dgm:spPr/>
    </dgm:pt>
    <dgm:pt modelId="{44D7F3B7-90C3-43F2-AEC9-BC4A9E43CC09}" type="pres">
      <dgm:prSet presAssocID="{20F00DF4-14B1-4139-AE4B-BE196B8B0D12}" presName="childNode" presStyleLbl="node1" presStyleIdx="1" presStyleCnt="2">
        <dgm:presLayoutVars>
          <dgm:bulletEnabled val="1"/>
        </dgm:presLayoutVars>
      </dgm:prSet>
      <dgm:spPr/>
      <dgm:t>
        <a:bodyPr/>
        <a:lstStyle/>
        <a:p>
          <a:endParaRPr lang="es-MX"/>
        </a:p>
      </dgm:t>
    </dgm:pt>
    <dgm:pt modelId="{0280DB67-E8EC-4395-AE6C-328B27D43053}" type="pres">
      <dgm:prSet presAssocID="{20F00DF4-14B1-4139-AE4B-BE196B8B0D12}" presName="parentNode" presStyleLbl="revTx" presStyleIdx="1" presStyleCnt="2">
        <dgm:presLayoutVars>
          <dgm:chMax val="0"/>
          <dgm:bulletEnabled val="1"/>
        </dgm:presLayoutVars>
      </dgm:prSet>
      <dgm:spPr/>
      <dgm:t>
        <a:bodyPr/>
        <a:lstStyle/>
        <a:p>
          <a:endParaRPr lang="es-MX"/>
        </a:p>
      </dgm:t>
    </dgm:pt>
  </dgm:ptLst>
  <dgm:cxnLst>
    <dgm:cxn modelId="{983CA2A0-381C-45B5-BEF0-8A0010B3195C}" srcId="{20F00DF4-14B1-4139-AE4B-BE196B8B0D12}" destId="{3A9F51B7-8DD0-4E77-B5AF-4311F6809F6D}" srcOrd="5" destOrd="0" parTransId="{114CF6D2-97E4-4BDA-8FAD-0D5C1A1BF408}" sibTransId="{63E779F7-189C-4705-B4DB-753CE7E37EC5}"/>
    <dgm:cxn modelId="{7DD493EB-0C02-46C0-83D7-FF64B2034B47}" type="presOf" srcId="{20F00DF4-14B1-4139-AE4B-BE196B8B0D12}" destId="{0280DB67-E8EC-4395-AE6C-328B27D43053}" srcOrd="0" destOrd="0" presId="urn:microsoft.com/office/officeart/2005/8/layout/hList2"/>
    <dgm:cxn modelId="{BAF7053C-BEB9-4698-B720-56D97C1FF48F}" type="presOf" srcId="{3A9F51B7-8DD0-4E77-B5AF-4311F6809F6D}" destId="{44D7F3B7-90C3-43F2-AEC9-BC4A9E43CC09}" srcOrd="0" destOrd="5" presId="urn:microsoft.com/office/officeart/2005/8/layout/hList2"/>
    <dgm:cxn modelId="{D6F5A3FC-1185-48E7-8F44-06B2E017C61F}" srcId="{E14C2203-AA1E-4915-9B45-8F3D0C6EBE9F}" destId="{F88C7EAC-2E54-41CD-89EE-F89FF69DE039}" srcOrd="0" destOrd="0" parTransId="{EA4BEE61-E271-4BD9-AD1F-F42A91402B7A}" sibTransId="{0BFD9305-A61A-4ADC-B9CA-F4FB97A3FA6D}"/>
    <dgm:cxn modelId="{ED4508E8-CD99-404A-883F-E190EE0EE24E}" srcId="{E14C2203-AA1E-4915-9B45-8F3D0C6EBE9F}" destId="{20F00DF4-14B1-4139-AE4B-BE196B8B0D12}" srcOrd="1" destOrd="0" parTransId="{26456623-AD94-4027-862A-50FAB5CBC1BC}" sibTransId="{D8364AE7-9CB8-4E58-A60B-7FDEE16390ED}"/>
    <dgm:cxn modelId="{E247A9EC-B38A-4D86-B685-80474E980749}" srcId="{20F00DF4-14B1-4139-AE4B-BE196B8B0D12}" destId="{D0BE0FC9-663F-40F8-B40A-B2C37F973A77}" srcOrd="3" destOrd="0" parTransId="{E1B31E86-1CE3-4D18-A889-16939D622220}" sibTransId="{D3117BED-99DA-4004-8F37-74313864CBD8}"/>
    <dgm:cxn modelId="{721DC6F0-FB60-457F-A536-CB75E1C550AC}" type="presOf" srcId="{D0BE0FC9-663F-40F8-B40A-B2C37F973A77}" destId="{44D7F3B7-90C3-43F2-AEC9-BC4A9E43CC09}" srcOrd="0" destOrd="3" presId="urn:microsoft.com/office/officeart/2005/8/layout/hList2"/>
    <dgm:cxn modelId="{E2DFC493-F50E-4133-B187-5DCF5C5699FA}" type="presOf" srcId="{F88C7EAC-2E54-41CD-89EE-F89FF69DE039}" destId="{52E7499F-9DD7-4C30-AE43-76AD91259116}" srcOrd="0" destOrd="0" presId="urn:microsoft.com/office/officeart/2005/8/layout/hList2"/>
    <dgm:cxn modelId="{C90DD904-B0A3-464C-889F-411DE9537FB1}" type="presOf" srcId="{1C219387-FF15-4116-876A-FCBCEFBC160A}" destId="{44D7F3B7-90C3-43F2-AEC9-BC4A9E43CC09}" srcOrd="0" destOrd="1" presId="urn:microsoft.com/office/officeart/2005/8/layout/hList2"/>
    <dgm:cxn modelId="{3A59E45A-23BF-4B0B-AE65-56F3A372502D}" srcId="{20F00DF4-14B1-4139-AE4B-BE196B8B0D12}" destId="{D101908A-6B0E-4B7E-A17F-16730F522DEF}" srcOrd="0" destOrd="0" parTransId="{2CAB9498-D53E-4618-B4AD-C69D8981D62C}" sibTransId="{5AE35433-CB4B-47E4-B0D6-7A7006431DCE}"/>
    <dgm:cxn modelId="{7F87DD2B-7DCF-4F2B-B9E6-E83E451714BE}" srcId="{F88C7EAC-2E54-41CD-89EE-F89FF69DE039}" destId="{2C3D2046-9ECC-4E67-ABCA-1912961045C6}" srcOrd="0" destOrd="0" parTransId="{7C3B0FBB-E5AB-4DA1-912C-5B67213F181F}" sibTransId="{811E3629-4941-4FC4-B59C-E9728AF472BB}"/>
    <dgm:cxn modelId="{438B9999-31CD-4CA3-822D-CAEFBAB685B1}" type="presOf" srcId="{2C3D2046-9ECC-4E67-ABCA-1912961045C6}" destId="{F01B19A5-F9BE-4EC4-A8EC-79AD4B0B62CC}" srcOrd="0" destOrd="0" presId="urn:microsoft.com/office/officeart/2005/8/layout/hList2"/>
    <dgm:cxn modelId="{492775C3-4C1D-4942-8120-5F134D59C770}" srcId="{20F00DF4-14B1-4139-AE4B-BE196B8B0D12}" destId="{1B9B25EA-2F29-4094-838C-CE7588CC8BDD}" srcOrd="2" destOrd="0" parTransId="{D5417B79-9B48-49C0-BB7F-03D947A8AFC3}" sibTransId="{5A3BC1F2-7D80-4B01-BD7C-1AE6C66D4E3D}"/>
    <dgm:cxn modelId="{36DA956A-9EE2-44BD-B5F0-36914A5526EF}" srcId="{20F00DF4-14B1-4139-AE4B-BE196B8B0D12}" destId="{1C219387-FF15-4116-876A-FCBCEFBC160A}" srcOrd="1" destOrd="0" parTransId="{1492E68B-1867-434C-B1A6-EF7051BB5390}" sibTransId="{4A809E98-877B-4852-BA0A-A1CF92CA79E8}"/>
    <dgm:cxn modelId="{F58ED7F3-3919-4B7D-8A87-C7239407AF69}" srcId="{20F00DF4-14B1-4139-AE4B-BE196B8B0D12}" destId="{EF2FBDD7-9BC5-4D38-B169-87B45E7AEA53}" srcOrd="4" destOrd="0" parTransId="{579DFC0E-A60D-42AB-84D5-3127EC79887E}" sibTransId="{72EB30DA-AFC2-4925-B701-842FA75E0F94}"/>
    <dgm:cxn modelId="{967AB26E-3128-4ACF-A27C-E689CE8021BE}" type="presOf" srcId="{D101908A-6B0E-4B7E-A17F-16730F522DEF}" destId="{44D7F3B7-90C3-43F2-AEC9-BC4A9E43CC09}" srcOrd="0" destOrd="0" presId="urn:microsoft.com/office/officeart/2005/8/layout/hList2"/>
    <dgm:cxn modelId="{4B8B232A-E84F-44F5-A125-6F231F90BC9D}" type="presOf" srcId="{1B9B25EA-2F29-4094-838C-CE7588CC8BDD}" destId="{44D7F3B7-90C3-43F2-AEC9-BC4A9E43CC09}" srcOrd="0" destOrd="2" presId="urn:microsoft.com/office/officeart/2005/8/layout/hList2"/>
    <dgm:cxn modelId="{1756CA86-916D-4CD3-B042-A46A9CBFC172}" type="presOf" srcId="{E14C2203-AA1E-4915-9B45-8F3D0C6EBE9F}" destId="{0D197458-A3F7-4B9C-B4EE-0DA10539559D}" srcOrd="0" destOrd="0" presId="urn:microsoft.com/office/officeart/2005/8/layout/hList2"/>
    <dgm:cxn modelId="{5DB10559-DAD7-4DF3-87A8-E31909FD6AE6}" type="presOf" srcId="{EF2FBDD7-9BC5-4D38-B169-87B45E7AEA53}" destId="{44D7F3B7-90C3-43F2-AEC9-BC4A9E43CC09}" srcOrd="0" destOrd="4" presId="urn:microsoft.com/office/officeart/2005/8/layout/hList2"/>
    <dgm:cxn modelId="{98EFD541-873F-46E8-9DA1-BD097FAD15E4}" type="presParOf" srcId="{0D197458-A3F7-4B9C-B4EE-0DA10539559D}" destId="{5A90E218-4CEF-4D66-BBA1-AE33F1D3C16A}" srcOrd="0" destOrd="0" presId="urn:microsoft.com/office/officeart/2005/8/layout/hList2"/>
    <dgm:cxn modelId="{19F00666-7BA7-4180-BB8B-03EAA08607F0}" type="presParOf" srcId="{5A90E218-4CEF-4D66-BBA1-AE33F1D3C16A}" destId="{B1549656-4084-4460-B31A-029147CE0195}" srcOrd="0" destOrd="0" presId="urn:microsoft.com/office/officeart/2005/8/layout/hList2"/>
    <dgm:cxn modelId="{EEB56824-943C-41FC-B0F5-5B0EA2D5306F}" type="presParOf" srcId="{5A90E218-4CEF-4D66-BBA1-AE33F1D3C16A}" destId="{F01B19A5-F9BE-4EC4-A8EC-79AD4B0B62CC}" srcOrd="1" destOrd="0" presId="urn:microsoft.com/office/officeart/2005/8/layout/hList2"/>
    <dgm:cxn modelId="{87F9FA34-5EFD-40A8-8117-4AB527F13639}" type="presParOf" srcId="{5A90E218-4CEF-4D66-BBA1-AE33F1D3C16A}" destId="{52E7499F-9DD7-4C30-AE43-76AD91259116}" srcOrd="2" destOrd="0" presId="urn:microsoft.com/office/officeart/2005/8/layout/hList2"/>
    <dgm:cxn modelId="{FC56ACF9-55C9-44A1-BE08-FB5593191A53}" type="presParOf" srcId="{0D197458-A3F7-4B9C-B4EE-0DA10539559D}" destId="{42691393-274D-4576-9B0A-98619BF1E45B}" srcOrd="1" destOrd="0" presId="urn:microsoft.com/office/officeart/2005/8/layout/hList2"/>
    <dgm:cxn modelId="{8B056D9D-9630-4988-847B-DCCCD26A6389}" type="presParOf" srcId="{0D197458-A3F7-4B9C-B4EE-0DA10539559D}" destId="{BE026AC6-342D-45AA-BA64-F8F08DD86923}" srcOrd="2" destOrd="0" presId="urn:microsoft.com/office/officeart/2005/8/layout/hList2"/>
    <dgm:cxn modelId="{B5F4680C-5BF7-4405-8935-79D97AE3F879}" type="presParOf" srcId="{BE026AC6-342D-45AA-BA64-F8F08DD86923}" destId="{9BAC2328-5D44-40C7-B3FC-048699459E49}" srcOrd="0" destOrd="0" presId="urn:microsoft.com/office/officeart/2005/8/layout/hList2"/>
    <dgm:cxn modelId="{8952E99A-5841-492E-A1F2-004FDF67E032}" type="presParOf" srcId="{BE026AC6-342D-45AA-BA64-F8F08DD86923}" destId="{44D7F3B7-90C3-43F2-AEC9-BC4A9E43CC09}" srcOrd="1" destOrd="0" presId="urn:microsoft.com/office/officeart/2005/8/layout/hList2"/>
    <dgm:cxn modelId="{67E7CEC6-540D-4808-A22C-56777E603E77}" type="presParOf" srcId="{BE026AC6-342D-45AA-BA64-F8F08DD86923}" destId="{0280DB67-E8EC-4395-AE6C-328B27D43053}" srcOrd="2" destOrd="0" presId="urn:microsoft.com/office/officeart/2005/8/layout/h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0B246-DE93-45E7-A7E6-E7677B06222F}" type="doc">
      <dgm:prSet loTypeId="urn:microsoft.com/office/officeart/2005/8/layout/vList2" loCatId="list" qsTypeId="urn:microsoft.com/office/officeart/2005/8/quickstyle/simple1#2" qsCatId="simple" csTypeId="urn:microsoft.com/office/officeart/2005/8/colors/accent3_2" csCatId="accent3" phldr="1"/>
      <dgm:spPr/>
      <dgm:t>
        <a:bodyPr/>
        <a:lstStyle/>
        <a:p>
          <a:endParaRPr lang="es-MX"/>
        </a:p>
      </dgm:t>
    </dgm:pt>
    <dgm:pt modelId="{0C440D73-0D9E-471C-8775-F071BD553AC6}">
      <dgm:prSet phldrT="[Texto]" custT="1"/>
      <dgm:spPr/>
      <dgm:t>
        <a:bodyPr/>
        <a:lstStyle/>
        <a:p>
          <a:r>
            <a:rPr lang="es-ES" sz="2700" dirty="0" smtClean="0"/>
            <a:t>Fijación del CO</a:t>
          </a:r>
          <a:r>
            <a:rPr lang="es-ES" sz="1600" dirty="0" smtClean="0"/>
            <a:t>2</a:t>
          </a:r>
          <a:endParaRPr lang="es-MX" sz="1600" dirty="0"/>
        </a:p>
      </dgm:t>
    </dgm:pt>
    <dgm:pt modelId="{94F7D3A0-9626-4D88-AAD6-39DAD5C9838B}" type="parTrans" cxnId="{6A378493-8722-4933-882B-D72A92A34729}">
      <dgm:prSet/>
      <dgm:spPr/>
      <dgm:t>
        <a:bodyPr/>
        <a:lstStyle/>
        <a:p>
          <a:endParaRPr lang="es-MX"/>
        </a:p>
      </dgm:t>
    </dgm:pt>
    <dgm:pt modelId="{607C9C32-FC8B-4F03-88C9-E242EB4C2902}" type="sibTrans" cxnId="{6A378493-8722-4933-882B-D72A92A34729}">
      <dgm:prSet/>
      <dgm:spPr/>
      <dgm:t>
        <a:bodyPr/>
        <a:lstStyle/>
        <a:p>
          <a:endParaRPr lang="es-MX"/>
        </a:p>
      </dgm:t>
    </dgm:pt>
    <dgm:pt modelId="{04BD9308-025B-4877-95E5-2300A8D66C11}">
      <dgm:prSet phldrT="[Texto]"/>
      <dgm:spPr/>
      <dgm:t>
        <a:bodyPr/>
        <a:lstStyle/>
        <a:p>
          <a:r>
            <a:rPr lang="es-ES" b="1" dirty="0" smtClean="0"/>
            <a:t>El CO2 se combina con la </a:t>
          </a:r>
          <a:r>
            <a:rPr lang="es-ES" b="1" dirty="0" err="1" smtClean="0"/>
            <a:t>ribuosa</a:t>
          </a:r>
          <a:r>
            <a:rPr lang="es-ES" b="1" dirty="0" smtClean="0"/>
            <a:t> </a:t>
          </a:r>
          <a:r>
            <a:rPr lang="es-ES" b="1" dirty="0" err="1" smtClean="0"/>
            <a:t>bifosfato</a:t>
          </a:r>
          <a:r>
            <a:rPr lang="es-ES" b="1" dirty="0" smtClean="0"/>
            <a:t> </a:t>
          </a:r>
          <a:r>
            <a:rPr lang="es-ES" dirty="0" smtClean="0"/>
            <a:t>(azúcar de 5 carbonos), por medio de la enzima </a:t>
          </a:r>
          <a:r>
            <a:rPr lang="es-ES" b="1" dirty="0" err="1" smtClean="0"/>
            <a:t>Ribulosa</a:t>
          </a:r>
          <a:r>
            <a:rPr lang="es-ES" b="1" dirty="0" smtClean="0"/>
            <a:t> </a:t>
          </a:r>
          <a:r>
            <a:rPr lang="es-ES" b="1" dirty="0" err="1" smtClean="0"/>
            <a:t>bifosfato</a:t>
          </a:r>
          <a:r>
            <a:rPr lang="es-ES" b="1" dirty="0" smtClean="0"/>
            <a:t> carboxilasa/</a:t>
          </a:r>
          <a:r>
            <a:rPr lang="es-ES" b="1" dirty="0" err="1" smtClean="0"/>
            <a:t>oxigenasa</a:t>
          </a:r>
          <a:r>
            <a:rPr lang="es-ES" b="1" dirty="0" smtClean="0"/>
            <a:t> </a:t>
          </a:r>
          <a:r>
            <a:rPr lang="es-ES" dirty="0" smtClean="0"/>
            <a:t>(</a:t>
          </a:r>
          <a:r>
            <a:rPr lang="es-ES" dirty="0" err="1" smtClean="0"/>
            <a:t>Rubisco</a:t>
          </a:r>
          <a:r>
            <a:rPr lang="es-ES" dirty="0" smtClean="0"/>
            <a:t>) para formar dos moléculas de </a:t>
          </a:r>
          <a:r>
            <a:rPr lang="es-ES" b="1" dirty="0" err="1" smtClean="0"/>
            <a:t>fosfoglicerato</a:t>
          </a:r>
          <a:r>
            <a:rPr lang="es-ES" b="1" dirty="0" smtClean="0"/>
            <a:t> PGA</a:t>
          </a:r>
          <a:r>
            <a:rPr lang="es-ES" dirty="0" smtClean="0"/>
            <a:t> (molécula de 3 carbonos)</a:t>
          </a:r>
          <a:endParaRPr lang="es-MX" dirty="0"/>
        </a:p>
      </dgm:t>
    </dgm:pt>
    <dgm:pt modelId="{70A66A12-25C0-4EB1-BA36-89C61B772E1A}" type="parTrans" cxnId="{C31E5B11-D713-4545-AA61-01EDB17A8899}">
      <dgm:prSet/>
      <dgm:spPr/>
      <dgm:t>
        <a:bodyPr/>
        <a:lstStyle/>
        <a:p>
          <a:endParaRPr lang="es-MX"/>
        </a:p>
      </dgm:t>
    </dgm:pt>
    <dgm:pt modelId="{FA0E25E5-6A31-4AF3-BD74-5BC6D20E84B2}" type="sibTrans" cxnId="{C31E5B11-D713-4545-AA61-01EDB17A8899}">
      <dgm:prSet/>
      <dgm:spPr/>
      <dgm:t>
        <a:bodyPr/>
        <a:lstStyle/>
        <a:p>
          <a:endParaRPr lang="es-MX"/>
        </a:p>
      </dgm:t>
    </dgm:pt>
    <dgm:pt modelId="{669C410B-AC42-406D-8886-934DFA6B6522}">
      <dgm:prSet phldrT="[Texto]"/>
      <dgm:spPr/>
      <dgm:t>
        <a:bodyPr/>
        <a:lstStyle/>
        <a:p>
          <a:r>
            <a:rPr lang="es-ES" dirty="0" smtClean="0"/>
            <a:t>Reducción de carbono</a:t>
          </a:r>
          <a:endParaRPr lang="es-MX" dirty="0"/>
        </a:p>
      </dgm:t>
    </dgm:pt>
    <dgm:pt modelId="{38FED642-29EA-423E-B342-0F21F80D54AC}" type="parTrans" cxnId="{2E9AA762-03A6-4F31-A2F6-51575CBF9616}">
      <dgm:prSet/>
      <dgm:spPr/>
      <dgm:t>
        <a:bodyPr/>
        <a:lstStyle/>
        <a:p>
          <a:endParaRPr lang="es-MX"/>
        </a:p>
      </dgm:t>
    </dgm:pt>
    <dgm:pt modelId="{CF2BE1BE-BA59-4467-99E2-8B8DA777B2A1}" type="sibTrans" cxnId="{2E9AA762-03A6-4F31-A2F6-51575CBF9616}">
      <dgm:prSet/>
      <dgm:spPr/>
      <dgm:t>
        <a:bodyPr/>
        <a:lstStyle/>
        <a:p>
          <a:endParaRPr lang="es-MX"/>
        </a:p>
      </dgm:t>
    </dgm:pt>
    <dgm:pt modelId="{D50C4DF7-11F3-4F5D-ADB0-62EFD6B0F42C}">
      <dgm:prSet phldrT="[Texto]"/>
      <dgm:spPr/>
      <dgm:t>
        <a:bodyPr/>
        <a:lstStyle/>
        <a:p>
          <a:r>
            <a:rPr lang="es-ES" dirty="0" smtClean="0"/>
            <a:t>El ATP y el NADPH se utilizan para convertir  el PGA en  gliceraldehído-3-fosfato (G3P)</a:t>
          </a:r>
          <a:endParaRPr lang="es-MX" dirty="0"/>
        </a:p>
      </dgm:t>
    </dgm:pt>
    <dgm:pt modelId="{2D0A0658-48C4-485B-AF93-C43BEB2C65DC}" type="parTrans" cxnId="{9C75DD60-39AE-4CBB-A923-048D01503173}">
      <dgm:prSet/>
      <dgm:spPr/>
      <dgm:t>
        <a:bodyPr/>
        <a:lstStyle/>
        <a:p>
          <a:endParaRPr lang="es-MX"/>
        </a:p>
      </dgm:t>
    </dgm:pt>
    <dgm:pt modelId="{F86BDAD3-983E-430B-BA9F-148505071832}" type="sibTrans" cxnId="{9C75DD60-39AE-4CBB-A923-048D01503173}">
      <dgm:prSet/>
      <dgm:spPr/>
      <dgm:t>
        <a:bodyPr/>
        <a:lstStyle/>
        <a:p>
          <a:endParaRPr lang="es-MX"/>
        </a:p>
      </dgm:t>
    </dgm:pt>
    <dgm:pt modelId="{8A1F92C2-AF87-46A5-88EA-86466968FF2C}">
      <dgm:prSet phldrT="[Texto]"/>
      <dgm:spPr/>
      <dgm:t>
        <a:bodyPr/>
        <a:lstStyle/>
        <a:p>
          <a:r>
            <a:rPr lang="es-ES" dirty="0" smtClean="0"/>
            <a:t>Regeneración de </a:t>
          </a:r>
          <a:r>
            <a:rPr lang="es-ES" dirty="0" err="1" smtClean="0"/>
            <a:t>RuBP</a:t>
          </a:r>
          <a:endParaRPr lang="es-MX" dirty="0"/>
        </a:p>
      </dgm:t>
    </dgm:pt>
    <dgm:pt modelId="{CE4B3F9F-917E-4532-8E38-CDEDEA03D500}" type="parTrans" cxnId="{DB820B9C-77F0-4FA8-8D19-3F49B62B8040}">
      <dgm:prSet/>
      <dgm:spPr/>
      <dgm:t>
        <a:bodyPr/>
        <a:lstStyle/>
        <a:p>
          <a:endParaRPr lang="es-MX"/>
        </a:p>
      </dgm:t>
    </dgm:pt>
    <dgm:pt modelId="{A452B12D-13D4-42F6-962C-97C242B3791B}" type="sibTrans" cxnId="{DB820B9C-77F0-4FA8-8D19-3F49B62B8040}">
      <dgm:prSet/>
      <dgm:spPr/>
      <dgm:t>
        <a:bodyPr/>
        <a:lstStyle/>
        <a:p>
          <a:endParaRPr lang="es-MX"/>
        </a:p>
      </dgm:t>
    </dgm:pt>
    <dgm:pt modelId="{26941CD3-6662-441A-A85D-559C0AD0D924}">
      <dgm:prSet phldrT="[Texto]"/>
      <dgm:spPr>
        <a:ln>
          <a:solidFill>
            <a:schemeClr val="accent1"/>
          </a:solidFill>
        </a:ln>
      </dgm:spPr>
      <dgm:t>
        <a:bodyPr/>
        <a:lstStyle/>
        <a:p>
          <a:r>
            <a:rPr lang="es-ES" dirty="0" smtClean="0"/>
            <a:t>Las moléculas restantes de G3P (30 átomos de C) se ordenan en 6 moléculas de </a:t>
          </a:r>
          <a:r>
            <a:rPr lang="es-ES" dirty="0" err="1" smtClean="0"/>
            <a:t>ribulosa</a:t>
          </a:r>
          <a:r>
            <a:rPr lang="es-ES" dirty="0" smtClean="0"/>
            <a:t> </a:t>
          </a:r>
          <a:r>
            <a:rPr lang="es-ES" dirty="0" err="1" smtClean="0"/>
            <a:t>bifosfato</a:t>
          </a:r>
          <a:r>
            <a:rPr lang="es-ES" dirty="0" smtClean="0"/>
            <a:t> y estas son </a:t>
          </a:r>
          <a:r>
            <a:rPr lang="es-ES" dirty="0" err="1" smtClean="0"/>
            <a:t>fosforiladas</a:t>
          </a:r>
          <a:r>
            <a:rPr lang="es-ES" dirty="0" smtClean="0"/>
            <a:t> por el ATP dando como resultado  </a:t>
          </a:r>
          <a:r>
            <a:rPr lang="es-ES" dirty="0" err="1" smtClean="0"/>
            <a:t>RuBP</a:t>
          </a:r>
          <a:r>
            <a:rPr lang="es-ES" dirty="0" smtClean="0"/>
            <a:t>          </a:t>
          </a:r>
          <a:endParaRPr lang="es-MX" dirty="0"/>
        </a:p>
      </dgm:t>
    </dgm:pt>
    <dgm:pt modelId="{71C6A024-1F3D-46D8-8FD2-8CA2514342BD}" type="parTrans" cxnId="{D1F9B4F3-C8C4-43FB-8A55-355FAF9B12F9}">
      <dgm:prSet/>
      <dgm:spPr/>
      <dgm:t>
        <a:bodyPr/>
        <a:lstStyle/>
        <a:p>
          <a:endParaRPr lang="es-MX"/>
        </a:p>
      </dgm:t>
    </dgm:pt>
    <dgm:pt modelId="{D4FCCB2F-A5ED-49AB-9991-26F993E2F2CC}" type="sibTrans" cxnId="{D1F9B4F3-C8C4-43FB-8A55-355FAF9B12F9}">
      <dgm:prSet/>
      <dgm:spPr/>
      <dgm:t>
        <a:bodyPr/>
        <a:lstStyle/>
        <a:p>
          <a:endParaRPr lang="es-MX"/>
        </a:p>
      </dgm:t>
    </dgm:pt>
    <dgm:pt modelId="{25628E76-A562-4C41-AF0B-2F7727CCF917}">
      <dgm:prSet phldrT="[Texto]"/>
      <dgm:spPr/>
      <dgm:t>
        <a:bodyPr/>
        <a:lstStyle/>
        <a:p>
          <a:r>
            <a:rPr lang="es-ES" dirty="0" smtClean="0"/>
            <a:t>Por cada 6 moléculas de CO2 fijado se obtienen 12 de G3P, 2 de estas salen del ciclo para  producir el equivalente a una molécula de glucosa.</a:t>
          </a:r>
          <a:endParaRPr lang="es-MX" dirty="0"/>
        </a:p>
      </dgm:t>
    </dgm:pt>
    <dgm:pt modelId="{FA95B075-8B5B-4B4D-B785-590706BB1FA9}" type="parTrans" cxnId="{CC1B8604-0F53-4B5E-B450-8A5323B2C2FE}">
      <dgm:prSet/>
      <dgm:spPr/>
      <dgm:t>
        <a:bodyPr/>
        <a:lstStyle/>
        <a:p>
          <a:endParaRPr lang="es-MX"/>
        </a:p>
      </dgm:t>
    </dgm:pt>
    <dgm:pt modelId="{6DCE13CD-0FC5-4874-A71D-9AD53936627D}" type="sibTrans" cxnId="{CC1B8604-0F53-4B5E-B450-8A5323B2C2FE}">
      <dgm:prSet/>
      <dgm:spPr/>
      <dgm:t>
        <a:bodyPr/>
        <a:lstStyle/>
        <a:p>
          <a:endParaRPr lang="es-MX"/>
        </a:p>
      </dgm:t>
    </dgm:pt>
    <dgm:pt modelId="{0F55C72D-D470-4BED-A669-08679745A23F}" type="pres">
      <dgm:prSet presAssocID="{DA00B246-DE93-45E7-A7E6-E7677B06222F}" presName="linear" presStyleCnt="0">
        <dgm:presLayoutVars>
          <dgm:animLvl val="lvl"/>
          <dgm:resizeHandles val="exact"/>
        </dgm:presLayoutVars>
      </dgm:prSet>
      <dgm:spPr/>
      <dgm:t>
        <a:bodyPr/>
        <a:lstStyle/>
        <a:p>
          <a:endParaRPr lang="es-MX"/>
        </a:p>
      </dgm:t>
    </dgm:pt>
    <dgm:pt modelId="{D395B58D-9FC4-4BE0-B75A-67A710EB4172}" type="pres">
      <dgm:prSet presAssocID="{0C440D73-0D9E-471C-8775-F071BD553AC6}" presName="parentText" presStyleLbl="node1" presStyleIdx="0" presStyleCnt="3" custLinFactNeighborX="-36487" custLinFactNeighborY="339">
        <dgm:presLayoutVars>
          <dgm:chMax val="0"/>
          <dgm:bulletEnabled val="1"/>
        </dgm:presLayoutVars>
      </dgm:prSet>
      <dgm:spPr/>
      <dgm:t>
        <a:bodyPr/>
        <a:lstStyle/>
        <a:p>
          <a:endParaRPr lang="es-MX"/>
        </a:p>
      </dgm:t>
    </dgm:pt>
    <dgm:pt modelId="{C91C4F1A-F74B-4E06-8A0E-161FCD59FDB7}" type="pres">
      <dgm:prSet presAssocID="{0C440D73-0D9E-471C-8775-F071BD553AC6}" presName="childText" presStyleLbl="revTx" presStyleIdx="0" presStyleCnt="3">
        <dgm:presLayoutVars>
          <dgm:bulletEnabled val="1"/>
        </dgm:presLayoutVars>
      </dgm:prSet>
      <dgm:spPr/>
      <dgm:t>
        <a:bodyPr/>
        <a:lstStyle/>
        <a:p>
          <a:endParaRPr lang="es-MX"/>
        </a:p>
      </dgm:t>
    </dgm:pt>
    <dgm:pt modelId="{63AA18B7-054D-4022-8D2C-8DFFF67F0ECD}" type="pres">
      <dgm:prSet presAssocID="{669C410B-AC42-406D-8886-934DFA6B6522}" presName="parentText" presStyleLbl="node1" presStyleIdx="1" presStyleCnt="3">
        <dgm:presLayoutVars>
          <dgm:chMax val="0"/>
          <dgm:bulletEnabled val="1"/>
        </dgm:presLayoutVars>
      </dgm:prSet>
      <dgm:spPr/>
      <dgm:t>
        <a:bodyPr/>
        <a:lstStyle/>
        <a:p>
          <a:endParaRPr lang="es-MX"/>
        </a:p>
      </dgm:t>
    </dgm:pt>
    <dgm:pt modelId="{665A36AC-C893-4F18-9CD8-7F664689F0C2}" type="pres">
      <dgm:prSet presAssocID="{669C410B-AC42-406D-8886-934DFA6B6522}" presName="childText" presStyleLbl="revTx" presStyleIdx="1" presStyleCnt="3">
        <dgm:presLayoutVars>
          <dgm:bulletEnabled val="1"/>
        </dgm:presLayoutVars>
      </dgm:prSet>
      <dgm:spPr/>
      <dgm:t>
        <a:bodyPr/>
        <a:lstStyle/>
        <a:p>
          <a:endParaRPr lang="es-MX"/>
        </a:p>
      </dgm:t>
    </dgm:pt>
    <dgm:pt modelId="{F9C83802-EB05-4FBC-B32B-D224052E8F37}" type="pres">
      <dgm:prSet presAssocID="{8A1F92C2-AF87-46A5-88EA-86466968FF2C}" presName="parentText" presStyleLbl="node1" presStyleIdx="2" presStyleCnt="3" custLinFactNeighborX="675" custLinFactNeighborY="-891">
        <dgm:presLayoutVars>
          <dgm:chMax val="0"/>
          <dgm:bulletEnabled val="1"/>
        </dgm:presLayoutVars>
      </dgm:prSet>
      <dgm:spPr/>
      <dgm:t>
        <a:bodyPr/>
        <a:lstStyle/>
        <a:p>
          <a:endParaRPr lang="es-MX"/>
        </a:p>
      </dgm:t>
    </dgm:pt>
    <dgm:pt modelId="{04D1EA64-CAE5-45F6-8DCF-1B50827E7935}" type="pres">
      <dgm:prSet presAssocID="{8A1F92C2-AF87-46A5-88EA-86466968FF2C}" presName="childText" presStyleLbl="revTx" presStyleIdx="2" presStyleCnt="3">
        <dgm:presLayoutVars>
          <dgm:bulletEnabled val="1"/>
        </dgm:presLayoutVars>
      </dgm:prSet>
      <dgm:spPr/>
      <dgm:t>
        <a:bodyPr/>
        <a:lstStyle/>
        <a:p>
          <a:endParaRPr lang="es-MX"/>
        </a:p>
      </dgm:t>
    </dgm:pt>
  </dgm:ptLst>
  <dgm:cxnLst>
    <dgm:cxn modelId="{55C2786D-0FC8-4114-B9E6-31C17B38A5C6}" type="presOf" srcId="{D50C4DF7-11F3-4F5D-ADB0-62EFD6B0F42C}" destId="{665A36AC-C893-4F18-9CD8-7F664689F0C2}" srcOrd="0" destOrd="0" presId="urn:microsoft.com/office/officeart/2005/8/layout/vList2"/>
    <dgm:cxn modelId="{53E04CA4-1A4E-4296-965B-20C696BD1A90}" type="presOf" srcId="{0C440D73-0D9E-471C-8775-F071BD553AC6}" destId="{D395B58D-9FC4-4BE0-B75A-67A710EB4172}" srcOrd="0" destOrd="0" presId="urn:microsoft.com/office/officeart/2005/8/layout/vList2"/>
    <dgm:cxn modelId="{DB820B9C-77F0-4FA8-8D19-3F49B62B8040}" srcId="{DA00B246-DE93-45E7-A7E6-E7677B06222F}" destId="{8A1F92C2-AF87-46A5-88EA-86466968FF2C}" srcOrd="2" destOrd="0" parTransId="{CE4B3F9F-917E-4532-8E38-CDEDEA03D500}" sibTransId="{A452B12D-13D4-42F6-962C-97C242B3791B}"/>
    <dgm:cxn modelId="{C31E5B11-D713-4545-AA61-01EDB17A8899}" srcId="{0C440D73-0D9E-471C-8775-F071BD553AC6}" destId="{04BD9308-025B-4877-95E5-2300A8D66C11}" srcOrd="0" destOrd="0" parTransId="{70A66A12-25C0-4EB1-BA36-89C61B772E1A}" sibTransId="{FA0E25E5-6A31-4AF3-BD74-5BC6D20E84B2}"/>
    <dgm:cxn modelId="{2E9AA762-03A6-4F31-A2F6-51575CBF9616}" srcId="{DA00B246-DE93-45E7-A7E6-E7677B06222F}" destId="{669C410B-AC42-406D-8886-934DFA6B6522}" srcOrd="1" destOrd="0" parTransId="{38FED642-29EA-423E-B342-0F21F80D54AC}" sibTransId="{CF2BE1BE-BA59-4467-99E2-8B8DA777B2A1}"/>
    <dgm:cxn modelId="{47733AAB-2E57-4CD7-9AC7-C22F7B736A4F}" type="presOf" srcId="{669C410B-AC42-406D-8886-934DFA6B6522}" destId="{63AA18B7-054D-4022-8D2C-8DFFF67F0ECD}" srcOrd="0" destOrd="0" presId="urn:microsoft.com/office/officeart/2005/8/layout/vList2"/>
    <dgm:cxn modelId="{6A378493-8722-4933-882B-D72A92A34729}" srcId="{DA00B246-DE93-45E7-A7E6-E7677B06222F}" destId="{0C440D73-0D9E-471C-8775-F071BD553AC6}" srcOrd="0" destOrd="0" parTransId="{94F7D3A0-9626-4D88-AAD6-39DAD5C9838B}" sibTransId="{607C9C32-FC8B-4F03-88C9-E242EB4C2902}"/>
    <dgm:cxn modelId="{CC1B8604-0F53-4B5E-B450-8A5323B2C2FE}" srcId="{669C410B-AC42-406D-8886-934DFA6B6522}" destId="{25628E76-A562-4C41-AF0B-2F7727CCF917}" srcOrd="1" destOrd="0" parTransId="{FA95B075-8B5B-4B4D-B785-590706BB1FA9}" sibTransId="{6DCE13CD-0FC5-4874-A71D-9AD53936627D}"/>
    <dgm:cxn modelId="{1980DDF0-4E7D-4C81-B566-5E783B8A7732}" type="presOf" srcId="{DA00B246-DE93-45E7-A7E6-E7677B06222F}" destId="{0F55C72D-D470-4BED-A669-08679745A23F}" srcOrd="0" destOrd="0" presId="urn:microsoft.com/office/officeart/2005/8/layout/vList2"/>
    <dgm:cxn modelId="{D1F9B4F3-C8C4-43FB-8A55-355FAF9B12F9}" srcId="{8A1F92C2-AF87-46A5-88EA-86466968FF2C}" destId="{26941CD3-6662-441A-A85D-559C0AD0D924}" srcOrd="0" destOrd="0" parTransId="{71C6A024-1F3D-46D8-8FD2-8CA2514342BD}" sibTransId="{D4FCCB2F-A5ED-49AB-9991-26F993E2F2CC}"/>
    <dgm:cxn modelId="{270FD0B9-4776-4FB0-9703-990C4FC66A1D}" type="presOf" srcId="{25628E76-A562-4C41-AF0B-2F7727CCF917}" destId="{665A36AC-C893-4F18-9CD8-7F664689F0C2}" srcOrd="0" destOrd="1" presId="urn:microsoft.com/office/officeart/2005/8/layout/vList2"/>
    <dgm:cxn modelId="{09E37B4E-87AD-44E9-AC1B-B7765BABCED9}" type="presOf" srcId="{8A1F92C2-AF87-46A5-88EA-86466968FF2C}" destId="{F9C83802-EB05-4FBC-B32B-D224052E8F37}" srcOrd="0" destOrd="0" presId="urn:microsoft.com/office/officeart/2005/8/layout/vList2"/>
    <dgm:cxn modelId="{F965E5D3-530E-431B-B8EF-A15A01E683E9}" type="presOf" srcId="{26941CD3-6662-441A-A85D-559C0AD0D924}" destId="{04D1EA64-CAE5-45F6-8DCF-1B50827E7935}" srcOrd="0" destOrd="0" presId="urn:microsoft.com/office/officeart/2005/8/layout/vList2"/>
    <dgm:cxn modelId="{9FF94A60-3ECD-4C3B-A750-A94A628A7D57}" type="presOf" srcId="{04BD9308-025B-4877-95E5-2300A8D66C11}" destId="{C91C4F1A-F74B-4E06-8A0E-161FCD59FDB7}" srcOrd="0" destOrd="0" presId="urn:microsoft.com/office/officeart/2005/8/layout/vList2"/>
    <dgm:cxn modelId="{9C75DD60-39AE-4CBB-A923-048D01503173}" srcId="{669C410B-AC42-406D-8886-934DFA6B6522}" destId="{D50C4DF7-11F3-4F5D-ADB0-62EFD6B0F42C}" srcOrd="0" destOrd="0" parTransId="{2D0A0658-48C4-485B-AF93-C43BEB2C65DC}" sibTransId="{F86BDAD3-983E-430B-BA9F-148505071832}"/>
    <dgm:cxn modelId="{9A28BE27-4E7C-48D2-AC25-EBCAD6158BC7}" type="presParOf" srcId="{0F55C72D-D470-4BED-A669-08679745A23F}" destId="{D395B58D-9FC4-4BE0-B75A-67A710EB4172}" srcOrd="0" destOrd="0" presId="urn:microsoft.com/office/officeart/2005/8/layout/vList2"/>
    <dgm:cxn modelId="{558E24F7-93D5-4EEE-825F-4F6E9E9DA6D5}" type="presParOf" srcId="{0F55C72D-D470-4BED-A669-08679745A23F}" destId="{C91C4F1A-F74B-4E06-8A0E-161FCD59FDB7}" srcOrd="1" destOrd="0" presId="urn:microsoft.com/office/officeart/2005/8/layout/vList2"/>
    <dgm:cxn modelId="{14DFFCAD-E01D-4613-9A4F-354076A6F0F9}" type="presParOf" srcId="{0F55C72D-D470-4BED-A669-08679745A23F}" destId="{63AA18B7-054D-4022-8D2C-8DFFF67F0ECD}" srcOrd="2" destOrd="0" presId="urn:microsoft.com/office/officeart/2005/8/layout/vList2"/>
    <dgm:cxn modelId="{E46BE8A8-B2FA-4040-92C4-26BBDF7CE502}" type="presParOf" srcId="{0F55C72D-D470-4BED-A669-08679745A23F}" destId="{665A36AC-C893-4F18-9CD8-7F664689F0C2}" srcOrd="3" destOrd="0" presId="urn:microsoft.com/office/officeart/2005/8/layout/vList2"/>
    <dgm:cxn modelId="{3FDF6FD6-C760-44C3-A863-69202B9BBB5F}" type="presParOf" srcId="{0F55C72D-D470-4BED-A669-08679745A23F}" destId="{F9C83802-EB05-4FBC-B32B-D224052E8F37}" srcOrd="4" destOrd="0" presId="urn:microsoft.com/office/officeart/2005/8/layout/vList2"/>
    <dgm:cxn modelId="{F52986C4-921E-4C96-BA85-9A1EB2D88828}" type="presParOf" srcId="{0F55C72D-D470-4BED-A669-08679745A23F}" destId="{04D1EA64-CAE5-45F6-8DCF-1B50827E7935}"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E7499F-9DD7-4C30-AE43-76AD91259116}">
      <dsp:nvSpPr>
        <dsp:cNvPr id="0" name=""/>
        <dsp:cNvSpPr/>
      </dsp:nvSpPr>
      <dsp:spPr>
        <a:xfrm rot="16200000">
          <a:off x="-2085105" y="3244143"/>
          <a:ext cx="4903504" cy="630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56020" bIns="0" numCol="1" spcCol="1270" anchor="t" anchorCtr="0">
          <a:noAutofit/>
        </a:bodyPr>
        <a:lstStyle/>
        <a:p>
          <a:pPr lvl="0" algn="r" defTabSz="2000250">
            <a:lnSpc>
              <a:spcPct val="90000"/>
            </a:lnSpc>
            <a:spcBef>
              <a:spcPct val="0"/>
            </a:spcBef>
            <a:spcAft>
              <a:spcPct val="35000"/>
            </a:spcAft>
          </a:pPr>
          <a:r>
            <a:rPr lang="es-ES" sz="4500" kern="1200" dirty="0" smtClean="0"/>
            <a:t>Fotosistema I</a:t>
          </a:r>
          <a:endParaRPr lang="es-MX" sz="4500" kern="1200" dirty="0"/>
        </a:p>
      </dsp:txBody>
      <dsp:txXfrm rot="16200000">
        <a:off x="-2085105" y="3244143"/>
        <a:ext cx="4903504" cy="630447"/>
      </dsp:txXfrm>
    </dsp:sp>
    <dsp:sp modelId="{F01B19A5-F9BE-4EC4-A8EC-79AD4B0B62CC}">
      <dsp:nvSpPr>
        <dsp:cNvPr id="0" name=""/>
        <dsp:cNvSpPr/>
      </dsp:nvSpPr>
      <dsp:spPr>
        <a:xfrm>
          <a:off x="681871" y="1107615"/>
          <a:ext cx="3140299" cy="4903504"/>
        </a:xfrm>
        <a:prstGeom prst="rect">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6464" tIns="556020" rIns="156464" bIns="156464" numCol="1" spcCol="1270" anchor="t" anchorCtr="0">
          <a:noAutofit/>
        </a:bodyPr>
        <a:lstStyle/>
        <a:p>
          <a:pPr marL="228600" lvl="1" indent="-228600" algn="l" defTabSz="977900">
            <a:lnSpc>
              <a:spcPct val="90000"/>
            </a:lnSpc>
            <a:spcBef>
              <a:spcPct val="0"/>
            </a:spcBef>
            <a:spcAft>
              <a:spcPct val="15000"/>
            </a:spcAft>
            <a:buChar char="••"/>
          </a:pPr>
          <a:r>
            <a:rPr lang="es-ES" sz="2200" kern="1200" dirty="0" smtClean="0"/>
            <a:t>- Longitud de onda </a:t>
          </a:r>
          <a:r>
            <a:rPr lang="es-ES" sz="2200" b="1" kern="1200" dirty="0" smtClean="0"/>
            <a:t>menor o igual a 700 </a:t>
          </a:r>
          <a:r>
            <a:rPr lang="es-ES" sz="2200" b="1" kern="1200" dirty="0" err="1" smtClean="0"/>
            <a:t>nm</a:t>
          </a:r>
          <a:r>
            <a:rPr lang="es-ES" sz="2200" b="1" kern="1200" dirty="0" smtClean="0"/>
            <a:t>.</a:t>
          </a:r>
        </a:p>
        <a:p>
          <a:pPr marL="228600" lvl="1" indent="-228600" algn="l" defTabSz="977900">
            <a:lnSpc>
              <a:spcPct val="90000"/>
            </a:lnSpc>
            <a:spcBef>
              <a:spcPct val="0"/>
            </a:spcBef>
            <a:spcAft>
              <a:spcPct val="15000"/>
            </a:spcAft>
            <a:buChar char="••"/>
          </a:pPr>
          <a:r>
            <a:rPr lang="es-ES" sz="2200" kern="1200" dirty="0" smtClean="0"/>
            <a:t>- Antena compuesta por </a:t>
          </a:r>
          <a:r>
            <a:rPr lang="es-ES" sz="2200" b="1" kern="1200" dirty="0" smtClean="0"/>
            <a:t>clorofila a, b y carotenos.</a:t>
          </a:r>
        </a:p>
        <a:p>
          <a:pPr marL="228600" lvl="1" indent="-228600" algn="l" defTabSz="977900">
            <a:lnSpc>
              <a:spcPct val="90000"/>
            </a:lnSpc>
            <a:spcBef>
              <a:spcPct val="0"/>
            </a:spcBef>
            <a:spcAft>
              <a:spcPct val="15000"/>
            </a:spcAft>
            <a:buChar char="••"/>
          </a:pPr>
          <a:r>
            <a:rPr lang="es-ES" sz="2200" kern="1200" dirty="0" smtClean="0"/>
            <a:t>- Molécula diana: </a:t>
          </a:r>
          <a:r>
            <a:rPr lang="es-ES" sz="2200" b="1" kern="1200" dirty="0" smtClean="0"/>
            <a:t>clorofila </a:t>
          </a:r>
          <a:r>
            <a:rPr lang="es-ES" sz="2200" b="1" kern="1200" dirty="0" err="1" smtClean="0"/>
            <a:t>a</a:t>
          </a:r>
          <a:r>
            <a:rPr lang="es-ES" sz="1000" b="1" kern="1200" dirty="0" err="1" smtClean="0"/>
            <a:t>I</a:t>
          </a:r>
          <a:r>
            <a:rPr lang="es-ES" sz="900" b="1" kern="1200" dirty="0" smtClean="0"/>
            <a:t> </a:t>
          </a:r>
          <a:r>
            <a:rPr lang="es-ES" sz="2200" b="1" kern="1200" dirty="0" smtClean="0"/>
            <a:t>(P700)</a:t>
          </a:r>
        </a:p>
        <a:p>
          <a:pPr marL="228600" lvl="1" indent="-228600" algn="l" defTabSz="977900">
            <a:lnSpc>
              <a:spcPct val="90000"/>
            </a:lnSpc>
            <a:spcBef>
              <a:spcPct val="0"/>
            </a:spcBef>
            <a:spcAft>
              <a:spcPct val="15000"/>
            </a:spcAft>
            <a:buChar char="••"/>
          </a:pPr>
          <a:r>
            <a:rPr lang="es-ES" sz="2200" kern="1200" dirty="0" smtClean="0"/>
            <a:t>- Aceptor primario: </a:t>
          </a:r>
          <a:r>
            <a:rPr lang="es-ES" sz="2200" b="1" kern="1200" dirty="0" smtClean="0"/>
            <a:t>aceptor X</a:t>
          </a:r>
        </a:p>
        <a:p>
          <a:pPr marL="228600" lvl="1" indent="-228600" algn="l" defTabSz="977900">
            <a:lnSpc>
              <a:spcPct val="90000"/>
            </a:lnSpc>
            <a:spcBef>
              <a:spcPct val="0"/>
            </a:spcBef>
            <a:spcAft>
              <a:spcPct val="15000"/>
            </a:spcAft>
            <a:buChar char="••"/>
          </a:pPr>
          <a:r>
            <a:rPr lang="es-ES" sz="2200" kern="1200" dirty="0" smtClean="0"/>
            <a:t>- Dador primario: </a:t>
          </a:r>
          <a:r>
            <a:rPr lang="es-MX" sz="2200" b="1" i="0" kern="1200" dirty="0" err="1" smtClean="0"/>
            <a:t>plastocianina</a:t>
          </a:r>
          <a:r>
            <a:rPr lang="es-MX" sz="2200" b="1" i="0" kern="1200" dirty="0" smtClean="0"/>
            <a:t> (PC)</a:t>
          </a:r>
          <a:endParaRPr lang="es-ES" sz="2200" kern="1200" dirty="0" smtClean="0"/>
        </a:p>
        <a:p>
          <a:pPr marL="228600" lvl="1" indent="-228600" algn="l" defTabSz="977900">
            <a:lnSpc>
              <a:spcPct val="90000"/>
            </a:lnSpc>
            <a:spcBef>
              <a:spcPct val="0"/>
            </a:spcBef>
            <a:spcAft>
              <a:spcPct val="15000"/>
            </a:spcAft>
            <a:buChar char="••"/>
          </a:pPr>
          <a:endParaRPr lang="es-ES" sz="2200" kern="1200" dirty="0" smtClean="0"/>
        </a:p>
        <a:p>
          <a:pPr marL="228600" lvl="1" indent="-228600" algn="l" defTabSz="977900">
            <a:lnSpc>
              <a:spcPct val="90000"/>
            </a:lnSpc>
            <a:spcBef>
              <a:spcPct val="0"/>
            </a:spcBef>
            <a:spcAft>
              <a:spcPct val="15000"/>
            </a:spcAft>
            <a:buChar char="••"/>
          </a:pPr>
          <a:endParaRPr lang="es-MX" sz="2200" kern="1200" dirty="0"/>
        </a:p>
      </dsp:txBody>
      <dsp:txXfrm>
        <a:off x="681871" y="1107615"/>
        <a:ext cx="3140299" cy="4903504"/>
      </dsp:txXfrm>
    </dsp:sp>
    <dsp:sp modelId="{B1549656-4084-4460-B31A-029147CE0195}">
      <dsp:nvSpPr>
        <dsp:cNvPr id="0" name=""/>
        <dsp:cNvSpPr/>
      </dsp:nvSpPr>
      <dsp:spPr>
        <a:xfrm>
          <a:off x="51423" y="275424"/>
          <a:ext cx="1260895" cy="1260895"/>
        </a:xfrm>
        <a:prstGeom prst="rect">
          <a:avLst/>
        </a:prstGeom>
        <a:gradFill rotWithShape="0">
          <a:gsLst>
            <a:gs pos="0">
              <a:schemeClr val="accent3">
                <a:tint val="50000"/>
                <a:hueOff val="0"/>
                <a:satOff val="0"/>
                <a:lumOff val="0"/>
                <a:alphaOff val="0"/>
                <a:tint val="98000"/>
                <a:shade val="25000"/>
                <a:satMod val="250000"/>
              </a:schemeClr>
            </a:gs>
            <a:gs pos="68000">
              <a:schemeClr val="accent3">
                <a:tint val="50000"/>
                <a:hueOff val="0"/>
                <a:satOff val="0"/>
                <a:lumOff val="0"/>
                <a:alphaOff val="0"/>
                <a:tint val="86000"/>
                <a:satMod val="115000"/>
              </a:schemeClr>
            </a:gs>
            <a:gs pos="100000">
              <a:schemeClr val="accent3">
                <a:tint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tint val="50000"/>
              <a:hueOff val="0"/>
              <a:satOff val="0"/>
              <a:lumOff val="0"/>
              <a:alphaOff val="0"/>
              <a:shade val="9000"/>
              <a:satMod val="105000"/>
              <a:alpha val="48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280DB67-E8EC-4395-AE6C-328B27D43053}">
      <dsp:nvSpPr>
        <dsp:cNvPr id="0" name=""/>
        <dsp:cNvSpPr/>
      </dsp:nvSpPr>
      <dsp:spPr>
        <a:xfrm rot="16200000">
          <a:off x="2470985" y="3244143"/>
          <a:ext cx="4903504" cy="630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56020" bIns="0" numCol="1" spcCol="1270" anchor="t" anchorCtr="0">
          <a:noAutofit/>
        </a:bodyPr>
        <a:lstStyle/>
        <a:p>
          <a:pPr lvl="0" algn="r" defTabSz="2000250">
            <a:lnSpc>
              <a:spcPct val="90000"/>
            </a:lnSpc>
            <a:spcBef>
              <a:spcPct val="0"/>
            </a:spcBef>
            <a:spcAft>
              <a:spcPct val="35000"/>
            </a:spcAft>
          </a:pPr>
          <a:r>
            <a:rPr lang="es-ES" sz="4500" kern="1200" dirty="0" smtClean="0"/>
            <a:t>Fotosistema II</a:t>
          </a:r>
          <a:endParaRPr lang="es-MX" sz="4500" kern="1200" dirty="0"/>
        </a:p>
      </dsp:txBody>
      <dsp:txXfrm rot="16200000">
        <a:off x="2470985" y="3244143"/>
        <a:ext cx="4903504" cy="630447"/>
      </dsp:txXfrm>
    </dsp:sp>
    <dsp:sp modelId="{44D7F3B7-90C3-43F2-AEC9-BC4A9E43CC09}">
      <dsp:nvSpPr>
        <dsp:cNvPr id="0" name=""/>
        <dsp:cNvSpPr/>
      </dsp:nvSpPr>
      <dsp:spPr>
        <a:xfrm>
          <a:off x="5237961" y="1107615"/>
          <a:ext cx="3140299" cy="4903504"/>
        </a:xfrm>
        <a:prstGeom prst="rect">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352" tIns="556020" rIns="149352" bIns="149352" numCol="1" spcCol="1270" anchor="t" anchorCtr="0">
          <a:noAutofit/>
        </a:bodyPr>
        <a:lstStyle/>
        <a:p>
          <a:pPr marL="228600" lvl="1" indent="-228600" algn="l" defTabSz="933450">
            <a:lnSpc>
              <a:spcPct val="90000"/>
            </a:lnSpc>
            <a:spcBef>
              <a:spcPct val="0"/>
            </a:spcBef>
            <a:spcAft>
              <a:spcPct val="15000"/>
            </a:spcAft>
            <a:buChar char="••"/>
          </a:pPr>
          <a:endParaRPr lang="es-MX" sz="2100" kern="1200" dirty="0"/>
        </a:p>
        <a:p>
          <a:pPr marL="228600" lvl="1" indent="-228600" algn="l" defTabSz="933450">
            <a:lnSpc>
              <a:spcPct val="90000"/>
            </a:lnSpc>
            <a:spcBef>
              <a:spcPct val="0"/>
            </a:spcBef>
            <a:spcAft>
              <a:spcPct val="15000"/>
            </a:spcAft>
            <a:buChar char="••"/>
          </a:pPr>
          <a:r>
            <a:rPr lang="es-ES" sz="2100" kern="1200" dirty="0" smtClean="0"/>
            <a:t>Longitud de onda </a:t>
          </a:r>
          <a:r>
            <a:rPr lang="es-ES" sz="2100" b="1" kern="1200" dirty="0" smtClean="0"/>
            <a:t>menor o igual a 680 </a:t>
          </a:r>
          <a:r>
            <a:rPr lang="es-ES" sz="2100" b="1" kern="1200" dirty="0" err="1" smtClean="0"/>
            <a:t>nm</a:t>
          </a:r>
          <a:r>
            <a:rPr lang="es-ES" sz="2100" b="1" kern="1200" dirty="0" smtClean="0"/>
            <a:t>.</a:t>
          </a:r>
        </a:p>
        <a:p>
          <a:pPr marL="228600" lvl="1" indent="-228600" algn="l" defTabSz="933450">
            <a:lnSpc>
              <a:spcPct val="90000"/>
            </a:lnSpc>
            <a:spcBef>
              <a:spcPct val="0"/>
            </a:spcBef>
            <a:spcAft>
              <a:spcPct val="15000"/>
            </a:spcAft>
            <a:buChar char="••"/>
          </a:pPr>
          <a:r>
            <a:rPr lang="es-ES" sz="2100" kern="1200" dirty="0" smtClean="0"/>
            <a:t>- Antena compuesta por </a:t>
          </a:r>
          <a:r>
            <a:rPr lang="es-ES" sz="2100" b="1" kern="1200" dirty="0" smtClean="0"/>
            <a:t>clorofila a, b y xatófilas.</a:t>
          </a:r>
        </a:p>
        <a:p>
          <a:pPr marL="228600" lvl="1" indent="-228600" algn="l" defTabSz="933450">
            <a:lnSpc>
              <a:spcPct val="90000"/>
            </a:lnSpc>
            <a:spcBef>
              <a:spcPct val="0"/>
            </a:spcBef>
            <a:spcAft>
              <a:spcPct val="15000"/>
            </a:spcAft>
            <a:buChar char="••"/>
          </a:pPr>
          <a:r>
            <a:rPr lang="es-ES" sz="2100" kern="1200" dirty="0" smtClean="0"/>
            <a:t>- Molécula diana: </a:t>
          </a:r>
          <a:r>
            <a:rPr lang="es-ES" sz="2100" b="1" kern="1200" dirty="0" smtClean="0"/>
            <a:t>clorofila </a:t>
          </a:r>
          <a:r>
            <a:rPr lang="es-ES" sz="2100" b="1" kern="1200" dirty="0" err="1" smtClean="0"/>
            <a:t>a</a:t>
          </a:r>
          <a:r>
            <a:rPr lang="es-ES" sz="1000" b="1" kern="1200" dirty="0" err="1" smtClean="0"/>
            <a:t>II</a:t>
          </a:r>
          <a:r>
            <a:rPr lang="es-ES" sz="2100" b="1" kern="1200" dirty="0" smtClean="0"/>
            <a:t> (P680)</a:t>
          </a:r>
        </a:p>
        <a:p>
          <a:pPr marL="228600" lvl="1" indent="-228600" algn="l" defTabSz="933450">
            <a:lnSpc>
              <a:spcPct val="90000"/>
            </a:lnSpc>
            <a:spcBef>
              <a:spcPct val="0"/>
            </a:spcBef>
            <a:spcAft>
              <a:spcPct val="15000"/>
            </a:spcAft>
            <a:buChar char="••"/>
          </a:pPr>
          <a:r>
            <a:rPr lang="es-ES" sz="2100" kern="1200" dirty="0" smtClean="0"/>
            <a:t>- Aceptor primario: </a:t>
          </a:r>
          <a:r>
            <a:rPr lang="es-ES" sz="2100" b="1" kern="1200" dirty="0" smtClean="0"/>
            <a:t>aceptor Q (plastoquinona)</a:t>
          </a:r>
        </a:p>
        <a:p>
          <a:pPr marL="228600" lvl="1" indent="-228600" algn="l" defTabSz="933450">
            <a:lnSpc>
              <a:spcPct val="90000"/>
            </a:lnSpc>
            <a:spcBef>
              <a:spcPct val="0"/>
            </a:spcBef>
            <a:spcAft>
              <a:spcPct val="15000"/>
            </a:spcAft>
            <a:buChar char="••"/>
          </a:pPr>
          <a:r>
            <a:rPr lang="es-ES" sz="2100" kern="1200" dirty="0" smtClean="0"/>
            <a:t>- Dador primario    </a:t>
          </a:r>
          <a:r>
            <a:rPr lang="es-ES" sz="2100" b="1" kern="1200" dirty="0" smtClean="0"/>
            <a:t>dador Z</a:t>
          </a:r>
        </a:p>
      </dsp:txBody>
      <dsp:txXfrm>
        <a:off x="5237961" y="1107615"/>
        <a:ext cx="3140299" cy="4903504"/>
      </dsp:txXfrm>
    </dsp:sp>
    <dsp:sp modelId="{9BAC2328-5D44-40C7-B3FC-048699459E49}">
      <dsp:nvSpPr>
        <dsp:cNvPr id="0" name=""/>
        <dsp:cNvSpPr/>
      </dsp:nvSpPr>
      <dsp:spPr>
        <a:xfrm>
          <a:off x="4607513" y="275424"/>
          <a:ext cx="1260895" cy="1260895"/>
        </a:xfrm>
        <a:prstGeom prst="rect">
          <a:avLst/>
        </a:prstGeom>
        <a:gradFill rotWithShape="0">
          <a:gsLst>
            <a:gs pos="0">
              <a:schemeClr val="accent3">
                <a:tint val="50000"/>
                <a:hueOff val="0"/>
                <a:satOff val="0"/>
                <a:lumOff val="0"/>
                <a:alphaOff val="0"/>
                <a:tint val="98000"/>
                <a:shade val="25000"/>
                <a:satMod val="250000"/>
              </a:schemeClr>
            </a:gs>
            <a:gs pos="68000">
              <a:schemeClr val="accent3">
                <a:tint val="50000"/>
                <a:hueOff val="0"/>
                <a:satOff val="0"/>
                <a:lumOff val="0"/>
                <a:alphaOff val="0"/>
                <a:tint val="86000"/>
                <a:satMod val="115000"/>
              </a:schemeClr>
            </a:gs>
            <a:gs pos="100000">
              <a:schemeClr val="accent3">
                <a:tint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tint val="50000"/>
              <a:hueOff val="0"/>
              <a:satOff val="0"/>
              <a:lumOff val="0"/>
              <a:alphaOff val="0"/>
              <a:shade val="9000"/>
              <a:satMod val="105000"/>
              <a:alpha val="48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5B58D-9FC4-4BE0-B75A-67A710EB4172}">
      <dsp:nvSpPr>
        <dsp:cNvPr id="0" name=""/>
        <dsp:cNvSpPr/>
      </dsp:nvSpPr>
      <dsp:spPr>
        <a:xfrm>
          <a:off x="0" y="225271"/>
          <a:ext cx="7048528" cy="6458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smtClean="0"/>
            <a:t>Fijación del CO</a:t>
          </a:r>
          <a:r>
            <a:rPr lang="es-ES" sz="1600" kern="1200" dirty="0" smtClean="0"/>
            <a:t>2</a:t>
          </a:r>
          <a:endParaRPr lang="es-MX" sz="1600" kern="1200" dirty="0"/>
        </a:p>
      </dsp:txBody>
      <dsp:txXfrm>
        <a:off x="0" y="225271"/>
        <a:ext cx="7048528" cy="645839"/>
      </dsp:txXfrm>
    </dsp:sp>
    <dsp:sp modelId="{C91C4F1A-F74B-4E06-8A0E-161FCD59FDB7}">
      <dsp:nvSpPr>
        <dsp:cNvPr id="0" name=""/>
        <dsp:cNvSpPr/>
      </dsp:nvSpPr>
      <dsp:spPr>
        <a:xfrm>
          <a:off x="0" y="867237"/>
          <a:ext cx="7048528" cy="114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791"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ES" sz="1900" b="1" kern="1200" dirty="0" smtClean="0"/>
            <a:t>El CO2 se combina con la </a:t>
          </a:r>
          <a:r>
            <a:rPr lang="es-ES" sz="1900" b="1" kern="1200" dirty="0" err="1" smtClean="0"/>
            <a:t>ribuosa</a:t>
          </a:r>
          <a:r>
            <a:rPr lang="es-ES" sz="1900" b="1" kern="1200" dirty="0" smtClean="0"/>
            <a:t> </a:t>
          </a:r>
          <a:r>
            <a:rPr lang="es-ES" sz="1900" b="1" kern="1200" dirty="0" err="1" smtClean="0"/>
            <a:t>bifosfato</a:t>
          </a:r>
          <a:r>
            <a:rPr lang="es-ES" sz="1900" b="1" kern="1200" dirty="0" smtClean="0"/>
            <a:t> </a:t>
          </a:r>
          <a:r>
            <a:rPr lang="es-ES" sz="1900" kern="1200" dirty="0" smtClean="0"/>
            <a:t>(azúcar de 5 carbonos), por medio de la enzima </a:t>
          </a:r>
          <a:r>
            <a:rPr lang="es-ES" sz="1900" b="1" kern="1200" dirty="0" err="1" smtClean="0"/>
            <a:t>Ribulosa</a:t>
          </a:r>
          <a:r>
            <a:rPr lang="es-ES" sz="1900" b="1" kern="1200" dirty="0" smtClean="0"/>
            <a:t> </a:t>
          </a:r>
          <a:r>
            <a:rPr lang="es-ES" sz="1900" b="1" kern="1200" dirty="0" err="1" smtClean="0"/>
            <a:t>bifosfato</a:t>
          </a:r>
          <a:r>
            <a:rPr lang="es-ES" sz="1900" b="1" kern="1200" dirty="0" smtClean="0"/>
            <a:t> carboxilasa/</a:t>
          </a:r>
          <a:r>
            <a:rPr lang="es-ES" sz="1900" b="1" kern="1200" dirty="0" err="1" smtClean="0"/>
            <a:t>oxigenasa</a:t>
          </a:r>
          <a:r>
            <a:rPr lang="es-ES" sz="1900" b="1" kern="1200" dirty="0" smtClean="0"/>
            <a:t> </a:t>
          </a:r>
          <a:r>
            <a:rPr lang="es-ES" sz="1900" kern="1200" dirty="0" smtClean="0"/>
            <a:t>(</a:t>
          </a:r>
          <a:r>
            <a:rPr lang="es-ES" sz="1900" kern="1200" dirty="0" err="1" smtClean="0"/>
            <a:t>Rubisco</a:t>
          </a:r>
          <a:r>
            <a:rPr lang="es-ES" sz="1900" kern="1200" dirty="0" smtClean="0"/>
            <a:t>) para formar dos moléculas de </a:t>
          </a:r>
          <a:r>
            <a:rPr lang="es-ES" sz="1900" b="1" kern="1200" dirty="0" err="1" smtClean="0"/>
            <a:t>fosfoglicerato</a:t>
          </a:r>
          <a:r>
            <a:rPr lang="es-ES" sz="1900" b="1" kern="1200" dirty="0" smtClean="0"/>
            <a:t> PGA</a:t>
          </a:r>
          <a:r>
            <a:rPr lang="es-ES" sz="1900" kern="1200" dirty="0" smtClean="0"/>
            <a:t> (molécula de 3 carbonos)</a:t>
          </a:r>
          <a:endParaRPr lang="es-MX" sz="1900" kern="1200" dirty="0"/>
        </a:p>
      </dsp:txBody>
      <dsp:txXfrm>
        <a:off x="0" y="867237"/>
        <a:ext cx="7048528" cy="1142640"/>
      </dsp:txXfrm>
    </dsp:sp>
    <dsp:sp modelId="{63AA18B7-054D-4022-8D2C-8DFFF67F0ECD}">
      <dsp:nvSpPr>
        <dsp:cNvPr id="0" name=""/>
        <dsp:cNvSpPr/>
      </dsp:nvSpPr>
      <dsp:spPr>
        <a:xfrm>
          <a:off x="0" y="2009878"/>
          <a:ext cx="7048528" cy="6458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Reducción de carbono</a:t>
          </a:r>
          <a:endParaRPr lang="es-MX" sz="2400" kern="1200" dirty="0"/>
        </a:p>
      </dsp:txBody>
      <dsp:txXfrm>
        <a:off x="0" y="2009878"/>
        <a:ext cx="7048528" cy="645839"/>
      </dsp:txXfrm>
    </dsp:sp>
    <dsp:sp modelId="{665A36AC-C893-4F18-9CD8-7F664689F0C2}">
      <dsp:nvSpPr>
        <dsp:cNvPr id="0" name=""/>
        <dsp:cNvSpPr/>
      </dsp:nvSpPr>
      <dsp:spPr>
        <a:xfrm>
          <a:off x="0" y="2655718"/>
          <a:ext cx="7048528" cy="1465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791"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ES" sz="1900" kern="1200" dirty="0" smtClean="0"/>
            <a:t>El ATP y el NADPH se utilizan para convertir  el PGA en  gliceraldehído-3-fosfato (G3P)</a:t>
          </a:r>
          <a:endParaRPr lang="es-MX" sz="1900" kern="1200" dirty="0"/>
        </a:p>
        <a:p>
          <a:pPr marL="171450" lvl="1" indent="-171450" algn="l" defTabSz="844550">
            <a:lnSpc>
              <a:spcPct val="90000"/>
            </a:lnSpc>
            <a:spcBef>
              <a:spcPct val="0"/>
            </a:spcBef>
            <a:spcAft>
              <a:spcPct val="20000"/>
            </a:spcAft>
            <a:buChar char="••"/>
          </a:pPr>
          <a:r>
            <a:rPr lang="es-ES" sz="1900" kern="1200" dirty="0" smtClean="0"/>
            <a:t>Por cada 6 moléculas de CO2 fijado se obtienen 12 de G3P, 2 de estas salen del ciclo para  producir el equivalente a una molécula de glucosa.</a:t>
          </a:r>
          <a:endParaRPr lang="es-MX" sz="1900" kern="1200" dirty="0"/>
        </a:p>
      </dsp:txBody>
      <dsp:txXfrm>
        <a:off x="0" y="2655718"/>
        <a:ext cx="7048528" cy="1465560"/>
      </dsp:txXfrm>
    </dsp:sp>
    <dsp:sp modelId="{F9C83802-EB05-4FBC-B32B-D224052E8F37}">
      <dsp:nvSpPr>
        <dsp:cNvPr id="0" name=""/>
        <dsp:cNvSpPr/>
      </dsp:nvSpPr>
      <dsp:spPr>
        <a:xfrm>
          <a:off x="0" y="4113531"/>
          <a:ext cx="7048528" cy="6458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Regeneración de </a:t>
          </a:r>
          <a:r>
            <a:rPr lang="es-ES" sz="2400" kern="1200" dirty="0" err="1" smtClean="0"/>
            <a:t>RuBP</a:t>
          </a:r>
          <a:endParaRPr lang="es-MX" sz="2400" kern="1200" dirty="0"/>
        </a:p>
      </dsp:txBody>
      <dsp:txXfrm>
        <a:off x="0" y="4113531"/>
        <a:ext cx="7048528" cy="645839"/>
      </dsp:txXfrm>
    </dsp:sp>
    <dsp:sp modelId="{04D1EA64-CAE5-45F6-8DCF-1B50827E7935}">
      <dsp:nvSpPr>
        <dsp:cNvPr id="0" name=""/>
        <dsp:cNvSpPr/>
      </dsp:nvSpPr>
      <dsp:spPr>
        <a:xfrm>
          <a:off x="0" y="4767118"/>
          <a:ext cx="7048528" cy="869400"/>
        </a:xfrm>
        <a:prstGeom prst="rect">
          <a:avLst/>
        </a:prstGeom>
        <a:noFill/>
        <a:ln>
          <a:solidFill>
            <a:schemeClr val="accent1"/>
          </a:solidFill>
        </a:ln>
        <a:effectLst/>
      </dsp:spPr>
      <dsp:style>
        <a:lnRef idx="0">
          <a:scrgbClr r="0" g="0" b="0"/>
        </a:lnRef>
        <a:fillRef idx="0">
          <a:scrgbClr r="0" g="0" b="0"/>
        </a:fillRef>
        <a:effectRef idx="0">
          <a:scrgbClr r="0" g="0" b="0"/>
        </a:effectRef>
        <a:fontRef idx="minor"/>
      </dsp:style>
      <dsp:txBody>
        <a:bodyPr spcFirstLastPara="0" vert="horz" wrap="square" lIns="223791"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ES" sz="1900" kern="1200" dirty="0" smtClean="0"/>
            <a:t>Las moléculas restantes de G3P (30 átomos de C) se ordenan en 6 moléculas de </a:t>
          </a:r>
          <a:r>
            <a:rPr lang="es-ES" sz="1900" kern="1200" dirty="0" err="1" smtClean="0"/>
            <a:t>ribulosa</a:t>
          </a:r>
          <a:r>
            <a:rPr lang="es-ES" sz="1900" kern="1200" dirty="0" smtClean="0"/>
            <a:t> </a:t>
          </a:r>
          <a:r>
            <a:rPr lang="es-ES" sz="1900" kern="1200" dirty="0" err="1" smtClean="0"/>
            <a:t>bifosfato</a:t>
          </a:r>
          <a:r>
            <a:rPr lang="es-ES" sz="1900" kern="1200" dirty="0" smtClean="0"/>
            <a:t> y estas son </a:t>
          </a:r>
          <a:r>
            <a:rPr lang="es-ES" sz="1900" kern="1200" dirty="0" err="1" smtClean="0"/>
            <a:t>fosforiladas</a:t>
          </a:r>
          <a:r>
            <a:rPr lang="es-ES" sz="1900" kern="1200" dirty="0" smtClean="0"/>
            <a:t> por el ATP dando como resultado  </a:t>
          </a:r>
          <a:r>
            <a:rPr lang="es-ES" sz="1900" kern="1200" dirty="0" err="1" smtClean="0"/>
            <a:t>RuBP</a:t>
          </a:r>
          <a:r>
            <a:rPr lang="es-ES" sz="1900" kern="1200" dirty="0" smtClean="0"/>
            <a:t>          </a:t>
          </a:r>
          <a:endParaRPr lang="es-MX" sz="1900" kern="1200" dirty="0"/>
        </a:p>
      </dsp:txBody>
      <dsp:txXfrm>
        <a:off x="0" y="4767118"/>
        <a:ext cx="7048528" cy="869400"/>
      </dsp:txXfrm>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EBFD7217-302B-4EEE-9CA5-97D20273147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spd="med">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1D916B0A-BAD1-47B8-8223-46CBEA5AB036}" type="slidenum">
              <a:rPr lang="es-ES"/>
              <a:pPr>
                <a:defRPr/>
              </a:pPr>
              <a:t>‹Nº›</a:t>
            </a:fld>
            <a:endParaRPr lang="es-ES"/>
          </a:p>
        </p:txBody>
      </p:sp>
    </p:spTree>
  </p:cSld>
  <p:clrMapOvr>
    <a:masterClrMapping/>
  </p:clrMapOvr>
  <p:transition spd="med">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10B78A5E-F483-4CC9-AA9D-DD03213E3A95}" type="slidenum">
              <a:rPr lang="es-ES"/>
              <a:pPr>
                <a:defRPr/>
              </a:pPr>
              <a:t>‹Nº›</a:t>
            </a:fld>
            <a:endParaRPr lang="es-ES"/>
          </a:p>
        </p:txBody>
      </p:sp>
    </p:spTree>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16DC78AE-EEF4-434B-A0D1-70C57D6A89EE}" type="slidenum">
              <a:rPr lang="es-ES"/>
              <a:pPr>
                <a:defRPr/>
              </a:pPr>
              <a:t>‹Nº›</a:t>
            </a:fld>
            <a:endParaRPr lang="es-ES"/>
          </a:p>
        </p:txBody>
      </p:sp>
    </p:spTree>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9DE76DA-CAF0-445D-ADB1-662C1C9BC49B}"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spd="med">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72ED0F8D-90B8-40AD-80BE-9F12B4734F65}" type="slidenum">
              <a:rPr lang="es-ES"/>
              <a:pPr>
                <a:defRPr/>
              </a:pPr>
              <a:t>‹Nº›</a:t>
            </a:fld>
            <a:endParaRPr lang="es-ES"/>
          </a:p>
        </p:txBody>
      </p:sp>
    </p:spTree>
  </p:cSld>
  <p:clrMapOvr>
    <a:masterClrMapping/>
  </p:clrMapOvr>
  <p:transition spd="med">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1DDEB1E9-C94A-428A-B771-49E0BA19F557}" type="slidenum">
              <a:rPr lang="es-ES"/>
              <a:pPr>
                <a:defRPr/>
              </a:pPr>
              <a:t>‹Nº›</a:t>
            </a:fld>
            <a:endParaRPr lang="es-ES"/>
          </a:p>
        </p:txBody>
      </p:sp>
    </p:spTree>
  </p:cSld>
  <p:clrMapOvr>
    <a:masterClrMapping/>
  </p:clrMapOvr>
  <p:transition spd="med">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89DD7A49-1ACD-4138-88B4-EAE1704E8A8F}" type="slidenum">
              <a:rPr lang="es-ES"/>
              <a:pPr>
                <a:defRPr/>
              </a:pPr>
              <a:t>‹Nº›</a:t>
            </a:fld>
            <a:endParaRPr lang="es-ES"/>
          </a:p>
        </p:txBody>
      </p:sp>
    </p:spTree>
  </p:cSld>
  <p:clrMapOvr>
    <a:masterClrMapping/>
  </p:clrMapOvr>
  <p:transition spd="med">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2BF2E9AB-4A53-4594-8016-A03D051146DE}" type="slidenum">
              <a:rPr lang="es-ES"/>
              <a:pPr>
                <a:defRPr/>
              </a:pPr>
              <a:t>‹Nº›</a:t>
            </a:fld>
            <a:endParaRPr lang="es-ES"/>
          </a:p>
        </p:txBody>
      </p:sp>
    </p:spTree>
  </p:cSld>
  <p:clrMapOvr>
    <a:masterClrMapping/>
  </p:clrMapOvr>
  <p:transition spd="med">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90C4A943-5693-46C7-B3A1-D88810BA9665}" type="slidenum">
              <a:rPr lang="es-ES"/>
              <a:pPr>
                <a:defRPr/>
              </a:pPr>
              <a:t>‹Nº›</a:t>
            </a:fld>
            <a:endParaRPr lang="es-ES"/>
          </a:p>
        </p:txBody>
      </p:sp>
    </p:spTree>
  </p:cSld>
  <p:clrMapOvr>
    <a:masterClrMapping/>
  </p:clrMapOvr>
  <p:transition spd="med">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89CAAB1D-AF5D-4096-A9C0-B05B4681C2A4}" type="slidenum">
              <a:rPr lang="es-ES"/>
              <a:pPr>
                <a:defRPr/>
              </a:pPr>
              <a:t>‹Nº›</a:t>
            </a:fld>
            <a:endParaRPr lang="es-ES"/>
          </a:p>
        </p:txBody>
      </p:sp>
    </p:spTree>
  </p:cSld>
  <p:clrMapOvr>
    <a:masterClrMapping/>
  </p:clrMapOvr>
  <p:transition spd="med">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76B6470F-9A01-4350-8D3A-0784A1A6C760}" type="slidenum">
              <a:rPr lang="es-ES"/>
              <a:pPr>
                <a:defRPr/>
              </a:pPr>
              <a:t>‹Nº›</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730" r:id="rId1"/>
    <p:sldLayoutId id="2147483722" r:id="rId2"/>
    <p:sldLayoutId id="2147483731" r:id="rId3"/>
    <p:sldLayoutId id="2147483723" r:id="rId4"/>
    <p:sldLayoutId id="2147483724" r:id="rId5"/>
    <p:sldLayoutId id="2147483725" r:id="rId6"/>
    <p:sldLayoutId id="2147483726" r:id="rId7"/>
    <p:sldLayoutId id="2147483727" r:id="rId8"/>
    <p:sldLayoutId id="2147483732" r:id="rId9"/>
    <p:sldLayoutId id="2147483728" r:id="rId10"/>
    <p:sldLayoutId id="2147483729" r:id="rId11"/>
  </p:sldLayoutIdLst>
  <p:transition spd="med">
    <p:circl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0FF00"/>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0FF00"/>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D092A7"/>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22.xml"/><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slide" Target="slide24.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hyperlink" Target="http://1.bp.blogspot.com/_cXFXOZ2ZKUE/Rz3WVlc3cI/AAAAAAAAAck/C0XIqHNzNtA/s400/lypocoides+variegada.j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image" Target="../media/image39.gif"/><Relationship Id="rId4" Type="http://schemas.openxmlformats.org/officeDocument/2006/relationships/image" Target="../media/image38.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hyperlink" Target="http://www.biol.unlp.edu.ar/farmacia/farmacognosia/fotosintesis_farmacognosia.htm" TargetMode="External"/><Relationship Id="rId7" Type="http://schemas.openxmlformats.org/officeDocument/2006/relationships/hyperlink" Target="http://recursos.cnice.mec.es/biosfera/alumno/2bachillerato/Fisiologia_celular/contenidos10.htm" TargetMode="External"/><Relationship Id="rId2" Type="http://schemas.openxmlformats.org/officeDocument/2006/relationships/hyperlink" Target="http://profesores.sanvalero.net/~w0548/FSVdocumentos/Fotosintesis%20C3,C4%20y%20CAM.pdf" TargetMode="External"/><Relationship Id="rId1" Type="http://schemas.openxmlformats.org/officeDocument/2006/relationships/slideLayout" Target="../slideLayouts/slideLayout3.xml"/><Relationship Id="rId6" Type="http://schemas.openxmlformats.org/officeDocument/2006/relationships/hyperlink" Target="http://www.biologia.edu.ar/plantas/fotosint.htm" TargetMode="External"/><Relationship Id="rId5" Type="http://schemas.openxmlformats.org/officeDocument/2006/relationships/hyperlink" Target="http://centros.edu.xunta.es/iesriocabe/files/u1/Temas%20Bioloxia/T_205_Fotosintesis.pdf" TargetMode="External"/><Relationship Id="rId4" Type="http://schemas.openxmlformats.org/officeDocument/2006/relationships/hyperlink" Target="http://www.curtisbiologia.com/node/96"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Bacteria_p%C3%BArpura_del_azufre" TargetMode="Externa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71670" y="285728"/>
            <a:ext cx="4392613" cy="1079500"/>
          </a:xfrm>
        </p:spPr>
        <p:txBody>
          <a:bodyPr/>
          <a:lstStyle/>
          <a:p>
            <a:pPr eaLnBrk="1" fontAlgn="auto" hangingPunct="1">
              <a:spcAft>
                <a:spcPts val="0"/>
              </a:spcAft>
              <a:defRPr/>
            </a:pPr>
            <a:r>
              <a:rPr lang="es-ES" dirty="0">
                <a:solidFill>
                  <a:srgbClr val="FFFF00"/>
                </a:solidFill>
              </a:rPr>
              <a:t>Fotosíntesis</a:t>
            </a:r>
          </a:p>
        </p:txBody>
      </p:sp>
      <p:sp>
        <p:nvSpPr>
          <p:cNvPr id="5123" name="Rectangle 3"/>
          <p:cNvSpPr>
            <a:spLocks noGrp="1" noChangeArrowheads="1"/>
          </p:cNvSpPr>
          <p:nvPr>
            <p:ph type="subTitle" idx="1"/>
          </p:nvPr>
        </p:nvSpPr>
        <p:spPr>
          <a:xfrm>
            <a:off x="1042988" y="5229225"/>
            <a:ext cx="7850187" cy="1296988"/>
          </a:xfrm>
        </p:spPr>
        <p:txBody>
          <a:bodyPr/>
          <a:lstStyle/>
          <a:p>
            <a:pPr marR="0" algn="l" eaLnBrk="1" hangingPunct="1">
              <a:lnSpc>
                <a:spcPct val="80000"/>
              </a:lnSpc>
            </a:pPr>
            <a:r>
              <a:rPr lang="es-ES" sz="1600" smtClean="0">
                <a:solidFill>
                  <a:srgbClr val="25390F"/>
                </a:solidFill>
              </a:rPr>
              <a:t>Grupo 605</a:t>
            </a:r>
          </a:p>
          <a:p>
            <a:pPr marR="0" algn="l" eaLnBrk="1" hangingPunct="1">
              <a:lnSpc>
                <a:spcPct val="80000"/>
              </a:lnSpc>
            </a:pPr>
            <a:r>
              <a:rPr lang="es-ES" sz="1600" smtClean="0">
                <a:solidFill>
                  <a:srgbClr val="25390F"/>
                </a:solidFill>
              </a:rPr>
              <a:t>Fuentes Bartolo Erika</a:t>
            </a:r>
          </a:p>
          <a:p>
            <a:pPr marR="0" algn="l" eaLnBrk="1" hangingPunct="1">
              <a:lnSpc>
                <a:spcPct val="80000"/>
              </a:lnSpc>
            </a:pPr>
            <a:r>
              <a:rPr lang="es-ES" sz="1600" smtClean="0">
                <a:solidFill>
                  <a:srgbClr val="25390F"/>
                </a:solidFill>
              </a:rPr>
              <a:t>Rojano Montes Aarón</a:t>
            </a:r>
          </a:p>
          <a:p>
            <a:pPr marR="0" algn="l" eaLnBrk="1" hangingPunct="1">
              <a:lnSpc>
                <a:spcPct val="80000"/>
              </a:lnSpc>
            </a:pPr>
            <a:r>
              <a:rPr lang="es-ES" sz="1600" smtClean="0">
                <a:solidFill>
                  <a:srgbClr val="25390F"/>
                </a:solidFill>
              </a:rPr>
              <a:t>Solís Pinson Ana Belén</a:t>
            </a:r>
          </a:p>
          <a:p>
            <a:pPr marR="0" algn="l" eaLnBrk="1" hangingPunct="1">
              <a:lnSpc>
                <a:spcPct val="80000"/>
              </a:lnSpc>
            </a:pPr>
            <a:r>
              <a:rPr lang="es-ES" sz="1600" smtClean="0">
                <a:solidFill>
                  <a:srgbClr val="25390F"/>
                </a:solidFill>
              </a:rPr>
              <a:t>Velasco Gutiérrez Mariana</a:t>
            </a:r>
            <a:r>
              <a:rPr lang="es-ES" sz="800" smtClean="0">
                <a:solidFill>
                  <a:srgbClr val="25390F"/>
                </a:solidFill>
              </a:rPr>
              <a:t>                                         http://www.jardineria.pro/wp-content/uploads/2008/03/flor-de-un-dia.jpg </a:t>
            </a:r>
          </a:p>
          <a:p>
            <a:pPr marR="0" algn="l" eaLnBrk="1" hangingPunct="1">
              <a:lnSpc>
                <a:spcPct val="80000"/>
              </a:lnSpc>
            </a:pPr>
            <a:endParaRPr lang="es-ES" sz="800" smtClean="0">
              <a:solidFill>
                <a:srgbClr val="25390F"/>
              </a:solidFill>
            </a:endParaRPr>
          </a:p>
        </p:txBody>
      </p:sp>
      <p:pic>
        <p:nvPicPr>
          <p:cNvPr id="5124" name="Picture 4"/>
          <p:cNvPicPr>
            <a:picLocks noChangeAspect="1" noChangeArrowheads="1"/>
          </p:cNvPicPr>
          <p:nvPr/>
        </p:nvPicPr>
        <p:blipFill>
          <a:blip r:embed="rId2" cstate="print"/>
          <a:srcRect/>
          <a:stretch>
            <a:fillRect/>
          </a:stretch>
        </p:blipFill>
        <p:spPr bwMode="auto">
          <a:xfrm>
            <a:off x="2843213" y="1341438"/>
            <a:ext cx="4000500" cy="39243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Scale>
                                      <p:cBhvr>
                                        <p:cTn id="7" dur="1000" decel="50000" fill="hold">
                                          <p:stCondLst>
                                            <p:cond delay="0"/>
                                          </p:stCondLst>
                                        </p:cTn>
                                        <p:tgtEl>
                                          <p:spTgt spid="20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50"/>
                                        </p:tgtEl>
                                        <p:attrNameLst>
                                          <p:attrName>ppt_x</p:attrName>
                                          <p:attrName>ppt_y</p:attrName>
                                        </p:attrNameLst>
                                      </p:cBhvr>
                                    </p:animMotion>
                                    <p:animEffect transition="in" filter="fade">
                                      <p:cBhvr>
                                        <p:cTn id="9" dur="1000"/>
                                        <p:tgtEl>
                                          <p:spTgt spid="2050"/>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20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3">
                                            <p:txEl>
                                              <p:pRg st="0" end="0"/>
                                            </p:txEl>
                                          </p:spTgt>
                                        </p:tgtEl>
                                        <p:attrNameLst>
                                          <p:attrName>style.visibility</p:attrName>
                                        </p:attrNameLst>
                                      </p:cBhvr>
                                      <p:to>
                                        <p:strVal val="visible"/>
                                      </p:to>
                                    </p:set>
                                    <p:animEffect transition="in" filter="fade">
                                      <p:cBhvr>
                                        <p:cTn id="16" dur="2000"/>
                                        <p:tgtEl>
                                          <p:spTgt spid="512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Effect transition="in" filter="fade">
                                      <p:cBhvr>
                                        <p:cTn id="19" dur="2000"/>
                                        <p:tgtEl>
                                          <p:spTgt spid="5123">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123">
                                            <p:txEl>
                                              <p:pRg st="2" end="2"/>
                                            </p:txEl>
                                          </p:spTgt>
                                        </p:tgtEl>
                                        <p:attrNameLst>
                                          <p:attrName>style.visibility</p:attrName>
                                        </p:attrNameLst>
                                      </p:cBhvr>
                                      <p:to>
                                        <p:strVal val="visible"/>
                                      </p:to>
                                    </p:set>
                                    <p:animEffect transition="in" filter="fade">
                                      <p:cBhvr>
                                        <p:cTn id="22" dur="2000"/>
                                        <p:tgtEl>
                                          <p:spTgt spid="512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animEffect transition="in" filter="fade">
                                      <p:cBhvr>
                                        <p:cTn id="25" dur="2000"/>
                                        <p:tgtEl>
                                          <p:spTgt spid="5123">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xEl>
                                              <p:pRg st="4" end="4"/>
                                            </p:txEl>
                                          </p:spTgt>
                                        </p:tgtEl>
                                        <p:attrNameLst>
                                          <p:attrName>style.visibility</p:attrName>
                                        </p:attrNameLst>
                                      </p:cBhvr>
                                      <p:to>
                                        <p:strVal val="visible"/>
                                      </p:to>
                                    </p:set>
                                    <p:animEffect transition="in" filter="fade">
                                      <p:cBhvr>
                                        <p:cTn id="28" dur="20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3 Título"/>
          <p:cNvSpPr>
            <a:spLocks noGrp="1"/>
          </p:cNvSpPr>
          <p:nvPr>
            <p:ph type="title" idx="4294967295"/>
          </p:nvPr>
        </p:nvSpPr>
        <p:spPr>
          <a:xfrm>
            <a:off x="0" y="274638"/>
            <a:ext cx="8229600" cy="1143000"/>
          </a:xfrm>
        </p:spPr>
        <p:txBody>
          <a:bodyPr/>
          <a:lstStyle/>
          <a:p>
            <a:pPr eaLnBrk="1" hangingPunct="1"/>
            <a:r>
              <a:rPr lang="es-ES" smtClean="0"/>
              <a:t>Fase Luminosa</a:t>
            </a:r>
            <a:endParaRPr lang="es-MX" smtClean="0"/>
          </a:p>
        </p:txBody>
      </p:sp>
      <p:sp>
        <p:nvSpPr>
          <p:cNvPr id="14339" name="4 CuadroTexto"/>
          <p:cNvSpPr txBox="1">
            <a:spLocks noChangeArrowheads="1"/>
          </p:cNvSpPr>
          <p:nvPr/>
        </p:nvSpPr>
        <p:spPr bwMode="auto">
          <a:xfrm>
            <a:off x="642938" y="1428750"/>
            <a:ext cx="8072437" cy="3140075"/>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La energía luminosa proveniente del sol fosforila el ADP, produciendo ATP y reduce el NADP+ formando NADPH </a:t>
            </a:r>
          </a:p>
          <a:p>
            <a:r>
              <a:rPr lang="es-ES">
                <a:latin typeface="Calibri" pitchFamily="34" charset="0"/>
              </a:rPr>
              <a:t>12 H₂O+12 NADP⁺ + 18 ADP + 18 Pi                                6 O₂ + 12 NADPH + 18 ATP</a:t>
            </a:r>
          </a:p>
          <a:p>
            <a:pPr>
              <a:buFont typeface="Arial" charset="0"/>
              <a:buChar char="•"/>
            </a:pPr>
            <a:r>
              <a:rPr lang="es-ES">
                <a:latin typeface="Calibri" pitchFamily="34" charset="0"/>
              </a:rPr>
              <a:t>Ocurre gracias a la presencia de</a:t>
            </a:r>
            <a:r>
              <a:rPr lang="es-MX">
                <a:latin typeface="Calibri" pitchFamily="34" charset="0"/>
              </a:rPr>
              <a:t> </a:t>
            </a:r>
            <a:r>
              <a:rPr lang="es-MX" b="1">
                <a:latin typeface="Calibri" pitchFamily="34" charset="0"/>
              </a:rPr>
              <a:t>pigmentos fotosintéticos,</a:t>
            </a:r>
            <a:r>
              <a:rPr lang="es-MX">
                <a:latin typeface="Calibri" pitchFamily="34" charset="0"/>
              </a:rPr>
              <a:t> capaces de captar la energía luminosa. Cuando uno de estos absorbe energía de un fotón, pasa a un estado excitado inestable, al volver a su estado basal se libera energía para ser utilizada en un trabajo químico.</a:t>
            </a:r>
          </a:p>
          <a:p>
            <a:pPr>
              <a:buFont typeface="Arial" charset="0"/>
              <a:buChar char="•"/>
            </a:pPr>
            <a:r>
              <a:rPr lang="es-MX">
                <a:latin typeface="Calibri" pitchFamily="34" charset="0"/>
              </a:rPr>
              <a:t> La excitación de un pigmento fotosintético u otro depende de la longitud de onda de la luz . </a:t>
            </a:r>
          </a:p>
          <a:p>
            <a:endParaRPr lang="es-ES">
              <a:latin typeface="Calibri" pitchFamily="34" charset="0"/>
            </a:endParaRPr>
          </a:p>
          <a:p>
            <a:endParaRPr lang="es-ES">
              <a:latin typeface="Calibri" pitchFamily="34" charset="0"/>
            </a:endParaRPr>
          </a:p>
        </p:txBody>
      </p:sp>
      <p:pic>
        <p:nvPicPr>
          <p:cNvPr id="14340" name="Picture 2"/>
          <p:cNvPicPr>
            <a:picLocks noChangeAspect="1" noChangeArrowheads="1"/>
          </p:cNvPicPr>
          <p:nvPr/>
        </p:nvPicPr>
        <p:blipFill>
          <a:blip r:embed="rId2" cstate="print"/>
          <a:srcRect l="22969" t="25835" r="41406" b="29999"/>
          <a:stretch>
            <a:fillRect/>
          </a:stretch>
        </p:blipFill>
        <p:spPr bwMode="auto">
          <a:xfrm>
            <a:off x="2500313" y="3619500"/>
            <a:ext cx="4643437" cy="3238500"/>
          </a:xfrm>
          <a:prstGeom prst="rect">
            <a:avLst/>
          </a:prstGeom>
          <a:noFill/>
          <a:ln w="9525">
            <a:noFill/>
            <a:miter lim="800000"/>
            <a:headEnd/>
            <a:tailEnd/>
          </a:ln>
        </p:spPr>
      </p:pic>
      <p:sp>
        <p:nvSpPr>
          <p:cNvPr id="6" name="5 Flecha derecha"/>
          <p:cNvSpPr/>
          <p:nvPr/>
        </p:nvSpPr>
        <p:spPr>
          <a:xfrm>
            <a:off x="4143375" y="2143125"/>
            <a:ext cx="114300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wipe(down)">
                                      <p:cBhvr>
                                        <p:cTn id="7" dur="2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CuadroTexto"/>
          <p:cNvSpPr txBox="1">
            <a:spLocks noChangeArrowheads="1"/>
          </p:cNvSpPr>
          <p:nvPr/>
        </p:nvSpPr>
        <p:spPr bwMode="auto">
          <a:xfrm>
            <a:off x="214313" y="642938"/>
            <a:ext cx="4071937" cy="4246562"/>
          </a:xfrm>
          <a:prstGeom prst="rect">
            <a:avLst/>
          </a:prstGeom>
          <a:noFill/>
          <a:ln w="9525">
            <a:noFill/>
            <a:miter lim="800000"/>
            <a:headEnd/>
            <a:tailEnd/>
          </a:ln>
        </p:spPr>
        <p:txBody>
          <a:bodyPr>
            <a:spAutoFit/>
          </a:bodyPr>
          <a:lstStyle/>
          <a:p>
            <a:r>
              <a:rPr lang="es-ES">
                <a:latin typeface="Calibri" pitchFamily="34" charset="0"/>
              </a:rPr>
              <a:t>Estos pigmentos están agrupados en dos fotosistemas (I y II) formados por:</a:t>
            </a:r>
          </a:p>
          <a:p>
            <a:pPr>
              <a:buFont typeface="Wingdings" pitchFamily="2" charset="2"/>
              <a:buChar char="§"/>
            </a:pPr>
            <a:r>
              <a:rPr lang="es-MX">
                <a:latin typeface="Calibri" pitchFamily="34" charset="0"/>
              </a:rPr>
              <a:t>Una antena de 300 moléculas de pigmentos fotosintéticos </a:t>
            </a:r>
          </a:p>
          <a:p>
            <a:pPr>
              <a:buFont typeface="Wingdings" pitchFamily="2" charset="2"/>
              <a:buChar char="§"/>
            </a:pPr>
            <a:r>
              <a:rPr lang="es-MX">
                <a:latin typeface="Calibri" pitchFamily="34" charset="0"/>
              </a:rPr>
              <a:t> Un centro de reacción </a:t>
            </a:r>
            <a:endParaRPr lang="es-ES">
              <a:latin typeface="Calibri" pitchFamily="34" charset="0"/>
            </a:endParaRPr>
          </a:p>
          <a:p>
            <a:r>
              <a:rPr lang="es-MX">
                <a:latin typeface="Calibri" pitchFamily="34" charset="0"/>
              </a:rPr>
              <a:t>constituido por tres moléculas: </a:t>
            </a:r>
            <a:br>
              <a:rPr lang="es-MX">
                <a:latin typeface="Calibri" pitchFamily="34" charset="0"/>
              </a:rPr>
            </a:br>
            <a:r>
              <a:rPr lang="es-MX">
                <a:latin typeface="Calibri" pitchFamily="34" charset="0"/>
              </a:rPr>
              <a:t>1. </a:t>
            </a:r>
            <a:r>
              <a:rPr lang="es-MX" b="1">
                <a:latin typeface="Calibri" pitchFamily="34" charset="0"/>
              </a:rPr>
              <a:t>clorofila</a:t>
            </a:r>
            <a:r>
              <a:rPr lang="es-MX">
                <a:latin typeface="Calibri" pitchFamily="34" charset="0"/>
              </a:rPr>
              <a:t> </a:t>
            </a:r>
            <a:r>
              <a:rPr lang="es-MX" b="1">
                <a:latin typeface="Calibri" pitchFamily="34" charset="0"/>
              </a:rPr>
              <a:t>diana,</a:t>
            </a:r>
            <a:r>
              <a:rPr lang="es-MX">
                <a:latin typeface="Calibri" pitchFamily="34" charset="0"/>
              </a:rPr>
              <a:t> a la que llegan los electrones excitados en la antena, y que después son enviados al </a:t>
            </a:r>
            <a:r>
              <a:rPr lang="es-MX" u="sng">
                <a:latin typeface="Calibri" pitchFamily="34" charset="0"/>
              </a:rPr>
              <a:t>aceptor primario de electrones.</a:t>
            </a:r>
            <a:r>
              <a:rPr lang="es-MX">
                <a:latin typeface="Calibri" pitchFamily="34" charset="0"/>
              </a:rPr>
              <a:t> </a:t>
            </a:r>
            <a:br>
              <a:rPr lang="es-MX">
                <a:latin typeface="Calibri" pitchFamily="34" charset="0"/>
              </a:rPr>
            </a:br>
            <a:r>
              <a:rPr lang="es-MX">
                <a:latin typeface="Calibri" pitchFamily="34" charset="0"/>
              </a:rPr>
              <a:t>2.  </a:t>
            </a:r>
            <a:r>
              <a:rPr lang="es-MX" b="1">
                <a:latin typeface="Calibri" pitchFamily="34" charset="0"/>
              </a:rPr>
              <a:t>aceptor primario de electrones,</a:t>
            </a:r>
            <a:r>
              <a:rPr lang="es-MX">
                <a:latin typeface="Calibri" pitchFamily="34" charset="0"/>
              </a:rPr>
              <a:t> que transfiere los electrones fuera del fotosistema. </a:t>
            </a:r>
            <a:br>
              <a:rPr lang="es-MX">
                <a:latin typeface="Calibri" pitchFamily="34" charset="0"/>
              </a:rPr>
            </a:br>
            <a:r>
              <a:rPr lang="es-MX">
                <a:latin typeface="Calibri" pitchFamily="34" charset="0"/>
              </a:rPr>
              <a:t>3.  </a:t>
            </a:r>
            <a:r>
              <a:rPr lang="es-MX" b="1">
                <a:latin typeface="Calibri" pitchFamily="34" charset="0"/>
              </a:rPr>
              <a:t>dador primario de electrones,</a:t>
            </a:r>
            <a:r>
              <a:rPr lang="es-MX">
                <a:latin typeface="Calibri" pitchFamily="34" charset="0"/>
              </a:rPr>
              <a:t> que cede electrones a la molécula diana. </a:t>
            </a:r>
          </a:p>
        </p:txBody>
      </p:sp>
      <p:pic>
        <p:nvPicPr>
          <p:cNvPr id="6" name="5 Imagen" descr="FOTOSISTEMA.gif"/>
          <p:cNvPicPr>
            <a:picLocks noChangeAspect="1"/>
          </p:cNvPicPr>
          <p:nvPr/>
        </p:nvPicPr>
        <p:blipFill>
          <a:blip r:embed="rId2" cstate="print"/>
          <a:srcRect/>
          <a:stretch>
            <a:fillRect/>
          </a:stretch>
        </p:blipFill>
        <p:spPr bwMode="auto">
          <a:xfrm>
            <a:off x="4929188" y="428625"/>
            <a:ext cx="3471862" cy="5572125"/>
          </a:xfrm>
          <a:prstGeom prst="rect">
            <a:avLst/>
          </a:prstGeom>
          <a:noFill/>
          <a:ln w="9525">
            <a:noFill/>
            <a:miter lim="800000"/>
            <a:headEnd/>
            <a:tailEnd/>
          </a:ln>
        </p:spPr>
      </p:pic>
      <p:sp>
        <p:nvSpPr>
          <p:cNvPr id="15364" name="6 CuadroTexto"/>
          <p:cNvSpPr txBox="1">
            <a:spLocks noChangeArrowheads="1"/>
          </p:cNvSpPr>
          <p:nvPr/>
        </p:nvSpPr>
        <p:spPr bwMode="auto">
          <a:xfrm>
            <a:off x="5357813" y="6215063"/>
            <a:ext cx="2786062" cy="369887"/>
          </a:xfrm>
          <a:prstGeom prst="rect">
            <a:avLst/>
          </a:prstGeom>
          <a:noFill/>
          <a:ln w="9525">
            <a:noFill/>
            <a:miter lim="800000"/>
            <a:headEnd/>
            <a:tailEnd/>
          </a:ln>
        </p:spPr>
        <p:txBody>
          <a:bodyPr>
            <a:spAutoFit/>
          </a:bodyPr>
          <a:lstStyle/>
          <a:p>
            <a:r>
              <a:rPr lang="es-MX" sz="900">
                <a:latin typeface="Calibri" pitchFamily="34" charset="0"/>
              </a:rPr>
              <a:t>Imagen.http://opm.phar.umich.edu/images/proteins/1eys.gif</a:t>
            </a:r>
          </a:p>
        </p:txBody>
      </p:sp>
      <p:pic>
        <p:nvPicPr>
          <p:cNvPr id="8" name="7 Imagen" descr="reaction center.jpg"/>
          <p:cNvPicPr>
            <a:picLocks noChangeAspect="1"/>
          </p:cNvPicPr>
          <p:nvPr/>
        </p:nvPicPr>
        <p:blipFill>
          <a:blip r:embed="rId3" cstate="print"/>
          <a:srcRect/>
          <a:stretch>
            <a:fillRect/>
          </a:stretch>
        </p:blipFill>
        <p:spPr bwMode="auto">
          <a:xfrm>
            <a:off x="4071938" y="571500"/>
            <a:ext cx="4786312" cy="5930900"/>
          </a:xfrm>
          <a:prstGeom prst="rect">
            <a:avLst/>
          </a:prstGeom>
          <a:noFill/>
          <a:ln w="9525">
            <a:noFill/>
            <a:miter lim="800000"/>
            <a:headEnd/>
            <a:tailEnd/>
          </a:ln>
        </p:spPr>
      </p:pic>
      <p:sp>
        <p:nvSpPr>
          <p:cNvPr id="15366" name="8 CuadroTexto"/>
          <p:cNvSpPr txBox="1">
            <a:spLocks noChangeArrowheads="1"/>
          </p:cNvSpPr>
          <p:nvPr/>
        </p:nvSpPr>
        <p:spPr bwMode="auto">
          <a:xfrm>
            <a:off x="4643438" y="5929313"/>
            <a:ext cx="2643187" cy="338137"/>
          </a:xfrm>
          <a:prstGeom prst="rect">
            <a:avLst/>
          </a:prstGeom>
          <a:noFill/>
          <a:ln w="9525">
            <a:noFill/>
            <a:miter lim="800000"/>
            <a:headEnd/>
            <a:tailEnd/>
          </a:ln>
        </p:spPr>
        <p:txBody>
          <a:bodyPr>
            <a:spAutoFit/>
          </a:bodyPr>
          <a:lstStyle/>
          <a:p>
            <a:r>
              <a:rPr lang="es-MX" sz="800">
                <a:latin typeface="Calibri" pitchFamily="34" charset="0"/>
              </a:rPr>
              <a:t>http://faculty.irsc.edu/FACULTY/TFischer/bio%201%20files/reaction%20center.jpg</a:t>
            </a:r>
          </a:p>
        </p:txBody>
      </p:sp>
      <p:sp>
        <p:nvSpPr>
          <p:cNvPr id="15367" name="9 CuadroTexto"/>
          <p:cNvSpPr txBox="1">
            <a:spLocks noChangeArrowheads="1"/>
          </p:cNvSpPr>
          <p:nvPr/>
        </p:nvSpPr>
        <p:spPr bwMode="auto">
          <a:xfrm rot="5400000">
            <a:off x="7213600" y="1284288"/>
            <a:ext cx="3214688" cy="646112"/>
          </a:xfrm>
          <a:prstGeom prst="rect">
            <a:avLst/>
          </a:prstGeom>
          <a:noFill/>
          <a:ln w="9525">
            <a:noFill/>
            <a:miter lim="800000"/>
            <a:headEnd/>
            <a:tailEnd/>
          </a:ln>
        </p:spPr>
        <p:txBody>
          <a:bodyPr>
            <a:spAutoFit/>
          </a:bodyPr>
          <a:lstStyle/>
          <a:p>
            <a:r>
              <a:rPr lang="es-ES"/>
              <a:t>ESTRUCTURA DE UN FOTOSISTEMA</a:t>
            </a:r>
            <a:endParaRPr lang="es-MX"/>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2000"/>
                                  </p:stCondLst>
                                  <p:childTnLst>
                                    <p:set>
                                      <p:cBhvr>
                                        <p:cTn id="16" dur="1" fill="hold">
                                          <p:stCondLst>
                                            <p:cond delay="0"/>
                                          </p:stCondLst>
                                        </p:cTn>
                                        <p:tgtEl>
                                          <p:spTgt spid="6"/>
                                        </p:tgtEl>
                                        <p:attrNameLst>
                                          <p:attrName>style.visibility</p:attrName>
                                        </p:attrNameLst>
                                      </p:cBhvr>
                                      <p:to>
                                        <p:strVal val="hidden"/>
                                      </p:to>
                                    </p:set>
                                  </p:childTnLst>
                                </p:cTn>
                              </p:par>
                            </p:childTnLst>
                          </p:cTn>
                        </p:par>
                        <p:par>
                          <p:cTn id="17" fill="hold">
                            <p:stCondLst>
                              <p:cond delay="2000"/>
                            </p:stCondLst>
                            <p:childTnLst>
                              <p:par>
                                <p:cTn id="18" presetID="3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800" decel="100000"/>
                                        <p:tgtEl>
                                          <p:spTgt spid="8"/>
                                        </p:tgtEl>
                                      </p:cBhvr>
                                    </p:animEffect>
                                    <p:anim calcmode="lin" valueType="num">
                                      <p:cBhvr>
                                        <p:cTn id="21" dur="800" decel="100000" fill="hold"/>
                                        <p:tgtEl>
                                          <p:spTgt spid="8"/>
                                        </p:tgtEl>
                                        <p:attrNameLst>
                                          <p:attrName>style.rotation</p:attrName>
                                        </p:attrNameLst>
                                      </p:cBhvr>
                                      <p:tavLst>
                                        <p:tav tm="0">
                                          <p:val>
                                            <p:fltVal val="-90"/>
                                          </p:val>
                                        </p:tav>
                                        <p:tav tm="100000">
                                          <p:val>
                                            <p:fltVal val="0"/>
                                          </p:val>
                                        </p:tav>
                                      </p:tavLst>
                                    </p:anim>
                                    <p:anim calcmode="lin" valueType="num">
                                      <p:cBhvr>
                                        <p:cTn id="22" dur="800" decel="100000" fill="hold"/>
                                        <p:tgtEl>
                                          <p:spTgt spid="8"/>
                                        </p:tgtEl>
                                        <p:attrNameLst>
                                          <p:attrName>ppt_x</p:attrName>
                                        </p:attrNameLst>
                                      </p:cBhvr>
                                      <p:tavLst>
                                        <p:tav tm="0">
                                          <p:val>
                                            <p:strVal val="#ppt_x+0.4"/>
                                          </p:val>
                                        </p:tav>
                                        <p:tav tm="100000">
                                          <p:val>
                                            <p:strVal val="#ppt_x-0.05"/>
                                          </p:val>
                                        </p:tav>
                                      </p:tavLst>
                                    </p:anim>
                                    <p:anim calcmode="lin" valueType="num">
                                      <p:cBhvr>
                                        <p:cTn id="23" dur="800" decel="100000" fill="hold"/>
                                        <p:tgtEl>
                                          <p:spTgt spid="8"/>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285720" y="285728"/>
          <a:ext cx="8429684"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Rectángulo"/>
          <p:cNvSpPr>
            <a:spLocks noChangeArrowheads="1"/>
          </p:cNvSpPr>
          <p:nvPr/>
        </p:nvSpPr>
        <p:spPr bwMode="auto">
          <a:xfrm>
            <a:off x="214313" y="4429125"/>
            <a:ext cx="2928937" cy="461963"/>
          </a:xfrm>
          <a:prstGeom prst="rect">
            <a:avLst/>
          </a:prstGeom>
          <a:noFill/>
          <a:ln w="9525">
            <a:noFill/>
            <a:miter lim="800000"/>
            <a:headEnd/>
            <a:tailEnd/>
          </a:ln>
        </p:spPr>
        <p:txBody>
          <a:bodyPr>
            <a:spAutoFit/>
          </a:bodyPr>
          <a:lstStyle/>
          <a:p>
            <a:r>
              <a:rPr lang="es-MX" sz="800">
                <a:latin typeface="Calibri" pitchFamily="34" charset="0"/>
              </a:rPr>
              <a:t>http://edu.jccm.es/ies/alonsoquijano/PaginaVieja/websdelosdepartamentos/webdebiologiaygeologia/imagenes/imagenes_biologia/CLOROP5.GIF</a:t>
            </a:r>
          </a:p>
        </p:txBody>
      </p:sp>
      <p:pic>
        <p:nvPicPr>
          <p:cNvPr id="17411" name="2 Imagen" descr="CLOROP5.GIF"/>
          <p:cNvPicPr>
            <a:picLocks noChangeAspect="1"/>
          </p:cNvPicPr>
          <p:nvPr/>
        </p:nvPicPr>
        <p:blipFill>
          <a:blip r:embed="rId2" cstate="print"/>
          <a:srcRect/>
          <a:stretch>
            <a:fillRect/>
          </a:stretch>
        </p:blipFill>
        <p:spPr bwMode="auto">
          <a:xfrm>
            <a:off x="0" y="785813"/>
            <a:ext cx="4792663" cy="3357562"/>
          </a:xfrm>
          <a:prstGeom prst="rect">
            <a:avLst/>
          </a:prstGeom>
          <a:noFill/>
          <a:ln w="9525">
            <a:noFill/>
            <a:miter lim="800000"/>
            <a:headEnd/>
            <a:tailEnd/>
          </a:ln>
        </p:spPr>
      </p:pic>
      <p:sp>
        <p:nvSpPr>
          <p:cNvPr id="17412" name="3 CuadroTexto"/>
          <p:cNvSpPr txBox="1">
            <a:spLocks noChangeArrowheads="1"/>
          </p:cNvSpPr>
          <p:nvPr/>
        </p:nvSpPr>
        <p:spPr bwMode="auto">
          <a:xfrm>
            <a:off x="285750" y="285750"/>
            <a:ext cx="4143375" cy="369888"/>
          </a:xfrm>
          <a:prstGeom prst="rect">
            <a:avLst/>
          </a:prstGeom>
          <a:noFill/>
          <a:ln w="9525">
            <a:noFill/>
            <a:miter lim="800000"/>
            <a:headEnd/>
            <a:tailEnd/>
          </a:ln>
        </p:spPr>
        <p:txBody>
          <a:bodyPr>
            <a:spAutoFit/>
          </a:bodyPr>
          <a:lstStyle/>
          <a:p>
            <a:pPr algn="ctr"/>
            <a:r>
              <a:rPr lang="es-ES">
                <a:latin typeface="Calibri" pitchFamily="34" charset="0"/>
              </a:rPr>
              <a:t>FOTOSISTEMA I</a:t>
            </a:r>
            <a:endParaRPr lang="es-MX">
              <a:latin typeface="Calibri" pitchFamily="34" charset="0"/>
            </a:endParaRPr>
          </a:p>
        </p:txBody>
      </p:sp>
      <p:pic>
        <p:nvPicPr>
          <p:cNvPr id="17413" name="4 Imagen" descr="P680.jpg"/>
          <p:cNvPicPr>
            <a:picLocks noChangeAspect="1"/>
          </p:cNvPicPr>
          <p:nvPr/>
        </p:nvPicPr>
        <p:blipFill>
          <a:blip r:embed="rId3" cstate="print"/>
          <a:srcRect/>
          <a:stretch>
            <a:fillRect/>
          </a:stretch>
        </p:blipFill>
        <p:spPr bwMode="auto">
          <a:xfrm>
            <a:off x="4357688" y="3143250"/>
            <a:ext cx="4619625" cy="3465513"/>
          </a:xfrm>
          <a:prstGeom prst="rect">
            <a:avLst/>
          </a:prstGeom>
          <a:noFill/>
          <a:ln w="9525">
            <a:noFill/>
            <a:miter lim="800000"/>
            <a:headEnd/>
            <a:tailEnd/>
          </a:ln>
        </p:spPr>
      </p:pic>
      <p:sp>
        <p:nvSpPr>
          <p:cNvPr id="17414" name="5 CuadroTexto"/>
          <p:cNvSpPr txBox="1">
            <a:spLocks noChangeArrowheads="1"/>
          </p:cNvSpPr>
          <p:nvPr/>
        </p:nvSpPr>
        <p:spPr bwMode="auto">
          <a:xfrm>
            <a:off x="5072063" y="2714625"/>
            <a:ext cx="3429000" cy="369888"/>
          </a:xfrm>
          <a:prstGeom prst="rect">
            <a:avLst/>
          </a:prstGeom>
          <a:noFill/>
          <a:ln w="9525">
            <a:noFill/>
            <a:miter lim="800000"/>
            <a:headEnd/>
            <a:tailEnd/>
          </a:ln>
        </p:spPr>
        <p:txBody>
          <a:bodyPr>
            <a:spAutoFit/>
          </a:bodyPr>
          <a:lstStyle/>
          <a:p>
            <a:pPr algn="ctr"/>
            <a:r>
              <a:rPr lang="es-ES">
                <a:latin typeface="Calibri" pitchFamily="34" charset="0"/>
              </a:rPr>
              <a:t>FOTOSISTEMA II</a:t>
            </a:r>
            <a:endParaRPr lang="es-MX">
              <a:latin typeface="Calibri" pitchFamily="34" charset="0"/>
            </a:endParaRPr>
          </a:p>
        </p:txBody>
      </p:sp>
      <p:sp>
        <p:nvSpPr>
          <p:cNvPr id="17415" name="6 CuadroTexto"/>
          <p:cNvSpPr txBox="1">
            <a:spLocks noChangeArrowheads="1"/>
          </p:cNvSpPr>
          <p:nvPr/>
        </p:nvSpPr>
        <p:spPr bwMode="auto">
          <a:xfrm>
            <a:off x="4643438" y="6627813"/>
            <a:ext cx="4143375" cy="230187"/>
          </a:xfrm>
          <a:prstGeom prst="rect">
            <a:avLst/>
          </a:prstGeom>
          <a:noFill/>
          <a:ln w="9525">
            <a:noFill/>
            <a:miter lim="800000"/>
            <a:headEnd/>
            <a:tailEnd/>
          </a:ln>
        </p:spPr>
        <p:txBody>
          <a:bodyPr>
            <a:spAutoFit/>
          </a:bodyPr>
          <a:lstStyle/>
          <a:p>
            <a:r>
              <a:rPr lang="es-MX" sz="900">
                <a:latin typeface="Calibri" pitchFamily="34" charset="0"/>
              </a:rPr>
              <a:t>Imagen: http://vcell.ndsu.edu/animations/photosynthesis/images/PhotoStills-03.jpg</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fade">
                                      <p:cBhvr>
                                        <p:cTn id="7" dur="2000"/>
                                        <p:tgtEl>
                                          <p:spTgt spid="17411"/>
                                        </p:tgtEl>
                                      </p:cBhvr>
                                    </p:animEffect>
                                  </p:childTnLst>
                                </p:cTn>
                              </p:par>
                              <p:par>
                                <p:cTn id="8" presetID="26" presetClass="entr" presetSubtype="0"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transition="in" filter="wipe(down)">
                                      <p:cBhvr>
                                        <p:cTn id="10" dur="580">
                                          <p:stCondLst>
                                            <p:cond delay="0"/>
                                          </p:stCondLst>
                                        </p:cTn>
                                        <p:tgtEl>
                                          <p:spTgt spid="17413"/>
                                        </p:tgtEl>
                                      </p:cBhvr>
                                    </p:animEffect>
                                    <p:anim calcmode="lin" valueType="num">
                                      <p:cBhvr>
                                        <p:cTn id="11" dur="1822" tmFilter="0,0; 0.14,0.36; 0.43,0.73; 0.71,0.91; 1.0,1.0">
                                          <p:stCondLst>
                                            <p:cond delay="0"/>
                                          </p:stCondLst>
                                        </p:cTn>
                                        <p:tgtEl>
                                          <p:spTgt spid="17413"/>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17413"/>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17413"/>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17413"/>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17413"/>
                                        </p:tgtEl>
                                        <p:attrNameLst>
                                          <p:attrName>ppt_y</p:attrName>
                                        </p:attrNameLst>
                                      </p:cBhvr>
                                      <p:tavLst>
                                        <p:tav tm="0" fmla="#ppt_y-sin(pi*$)/81">
                                          <p:val>
                                            <p:fltVal val="0"/>
                                          </p:val>
                                        </p:tav>
                                        <p:tav tm="100000">
                                          <p:val>
                                            <p:fltVal val="1"/>
                                          </p:val>
                                        </p:tav>
                                      </p:tavLst>
                                    </p:anim>
                                    <p:animScale>
                                      <p:cBhvr>
                                        <p:cTn id="16" dur="26">
                                          <p:stCondLst>
                                            <p:cond delay="650"/>
                                          </p:stCondLst>
                                        </p:cTn>
                                        <p:tgtEl>
                                          <p:spTgt spid="17413"/>
                                        </p:tgtEl>
                                      </p:cBhvr>
                                      <p:to x="100000" y="60000"/>
                                    </p:animScale>
                                    <p:animScale>
                                      <p:cBhvr>
                                        <p:cTn id="17" dur="166" decel="50000">
                                          <p:stCondLst>
                                            <p:cond delay="676"/>
                                          </p:stCondLst>
                                        </p:cTn>
                                        <p:tgtEl>
                                          <p:spTgt spid="17413"/>
                                        </p:tgtEl>
                                      </p:cBhvr>
                                      <p:to x="100000" y="100000"/>
                                    </p:animScale>
                                    <p:animScale>
                                      <p:cBhvr>
                                        <p:cTn id="18" dur="26">
                                          <p:stCondLst>
                                            <p:cond delay="1312"/>
                                          </p:stCondLst>
                                        </p:cTn>
                                        <p:tgtEl>
                                          <p:spTgt spid="17413"/>
                                        </p:tgtEl>
                                      </p:cBhvr>
                                      <p:to x="100000" y="80000"/>
                                    </p:animScale>
                                    <p:animScale>
                                      <p:cBhvr>
                                        <p:cTn id="19" dur="166" decel="50000">
                                          <p:stCondLst>
                                            <p:cond delay="1338"/>
                                          </p:stCondLst>
                                        </p:cTn>
                                        <p:tgtEl>
                                          <p:spTgt spid="17413"/>
                                        </p:tgtEl>
                                      </p:cBhvr>
                                      <p:to x="100000" y="100000"/>
                                    </p:animScale>
                                    <p:animScale>
                                      <p:cBhvr>
                                        <p:cTn id="20" dur="26">
                                          <p:stCondLst>
                                            <p:cond delay="1642"/>
                                          </p:stCondLst>
                                        </p:cTn>
                                        <p:tgtEl>
                                          <p:spTgt spid="17413"/>
                                        </p:tgtEl>
                                      </p:cBhvr>
                                      <p:to x="100000" y="90000"/>
                                    </p:animScale>
                                    <p:animScale>
                                      <p:cBhvr>
                                        <p:cTn id="21" dur="166" decel="50000">
                                          <p:stCondLst>
                                            <p:cond delay="1668"/>
                                          </p:stCondLst>
                                        </p:cTn>
                                        <p:tgtEl>
                                          <p:spTgt spid="17413"/>
                                        </p:tgtEl>
                                      </p:cBhvr>
                                      <p:to x="100000" y="100000"/>
                                    </p:animScale>
                                    <p:animScale>
                                      <p:cBhvr>
                                        <p:cTn id="22" dur="26">
                                          <p:stCondLst>
                                            <p:cond delay="1808"/>
                                          </p:stCondLst>
                                        </p:cTn>
                                        <p:tgtEl>
                                          <p:spTgt spid="17413"/>
                                        </p:tgtEl>
                                      </p:cBhvr>
                                      <p:to x="100000" y="95000"/>
                                    </p:animScale>
                                    <p:animScale>
                                      <p:cBhvr>
                                        <p:cTn id="23" dur="166" decel="50000">
                                          <p:stCondLst>
                                            <p:cond delay="1834"/>
                                          </p:stCondLst>
                                        </p:cTn>
                                        <p:tgtEl>
                                          <p:spTgt spid="174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00063" y="571500"/>
            <a:ext cx="8001000" cy="4800600"/>
          </a:xfrm>
          <a:prstGeom prst="rect">
            <a:avLst/>
          </a:prstGeom>
          <a:noFill/>
        </p:spPr>
        <p:txBody>
          <a:bodyPr>
            <a:spAutoFit/>
          </a:bodyPr>
          <a:lstStyle/>
          <a:p>
            <a:pPr fontAlgn="auto">
              <a:spcBef>
                <a:spcPts val="0"/>
              </a:spcBef>
              <a:spcAft>
                <a:spcPts val="0"/>
              </a:spcAft>
              <a:defRPr/>
            </a:pPr>
            <a:r>
              <a:rPr lang="es-MX" dirty="0">
                <a:latin typeface="+mn-lt"/>
              </a:rPr>
              <a:t>Esta fase inicial puede presentarse en dos formas:  con </a:t>
            </a:r>
            <a:r>
              <a:rPr lang="es-MX" b="1" dirty="0">
                <a:latin typeface="+mn-lt"/>
              </a:rPr>
              <a:t>transporte acíclico de electrones</a:t>
            </a:r>
            <a:r>
              <a:rPr lang="es-MX" dirty="0">
                <a:latin typeface="+mn-lt"/>
              </a:rPr>
              <a:t> o con </a:t>
            </a:r>
            <a:r>
              <a:rPr lang="es-MX" b="1" dirty="0">
                <a:latin typeface="+mn-lt"/>
              </a:rPr>
              <a:t>transporte cíclico de electrones.</a:t>
            </a:r>
            <a:r>
              <a:rPr lang="es-MX" dirty="0">
                <a:latin typeface="+mn-lt"/>
              </a:rPr>
              <a:t> En la forma  acíclica intervienen los dos fotosistemas y en la cíclica, solamente el </a:t>
            </a:r>
            <a:r>
              <a:rPr lang="es-MX" dirty="0" err="1">
                <a:latin typeface="+mn-lt"/>
              </a:rPr>
              <a:t>fotosistema</a:t>
            </a:r>
            <a:r>
              <a:rPr lang="es-MX" dirty="0">
                <a:latin typeface="+mn-lt"/>
              </a:rPr>
              <a:t> I. </a:t>
            </a:r>
          </a:p>
          <a:p>
            <a:pPr fontAlgn="auto">
              <a:spcBef>
                <a:spcPts val="0"/>
              </a:spcBef>
              <a:spcAft>
                <a:spcPts val="0"/>
              </a:spcAft>
              <a:defRPr/>
            </a:pPr>
            <a:r>
              <a:rPr lang="es-ES" dirty="0">
                <a:latin typeface="+mn-lt"/>
              </a:rPr>
              <a:t>TRANSPORTE NO CÍCLICO DE ELECTRONES</a:t>
            </a:r>
          </a:p>
          <a:p>
            <a:pPr fontAlgn="auto">
              <a:spcBef>
                <a:spcPts val="0"/>
              </a:spcBef>
              <a:spcAft>
                <a:spcPts val="0"/>
              </a:spcAft>
              <a:buFont typeface="Arial" pitchFamily="34" charset="0"/>
              <a:buChar char="•"/>
              <a:defRPr/>
            </a:pPr>
            <a:r>
              <a:rPr lang="es-ES" dirty="0">
                <a:latin typeface="+mn-lt"/>
              </a:rPr>
              <a:t> Se forma ATP y NADPH.</a:t>
            </a:r>
          </a:p>
          <a:p>
            <a:pPr marL="342900" indent="-342900" fontAlgn="auto">
              <a:spcBef>
                <a:spcPts val="0"/>
              </a:spcBef>
              <a:spcAft>
                <a:spcPts val="0"/>
              </a:spcAft>
              <a:buFont typeface="+mj-lt"/>
              <a:buAutoNum type="arabicPeriod"/>
              <a:defRPr/>
            </a:pPr>
            <a:r>
              <a:rPr lang="es-ES" dirty="0">
                <a:latin typeface="+mn-lt"/>
              </a:rPr>
              <a:t>Un pigmento de la Antena absorbe un fotón de luz</a:t>
            </a:r>
          </a:p>
          <a:p>
            <a:pPr marL="342900" indent="-342900" fontAlgn="auto">
              <a:spcBef>
                <a:spcPts val="0"/>
              </a:spcBef>
              <a:spcAft>
                <a:spcPts val="0"/>
              </a:spcAft>
              <a:buFont typeface="+mj-lt"/>
              <a:buAutoNum type="arabicPeriod"/>
              <a:defRPr/>
            </a:pPr>
            <a:r>
              <a:rPr lang="es-ES" dirty="0">
                <a:latin typeface="+mn-lt"/>
              </a:rPr>
              <a:t>La energía se transfiere de un pigmento a otro hasta llegar al centro de reacción donde excita  un e- de  una molécula P700</a:t>
            </a:r>
          </a:p>
          <a:p>
            <a:pPr marL="342900" indent="-342900" fontAlgn="auto">
              <a:spcBef>
                <a:spcPts val="0"/>
              </a:spcBef>
              <a:spcAft>
                <a:spcPts val="0"/>
              </a:spcAft>
              <a:buFont typeface="+mj-lt"/>
              <a:buAutoNum type="arabicPeriod"/>
              <a:defRPr/>
            </a:pPr>
            <a:r>
              <a:rPr lang="es-ES" dirty="0">
                <a:latin typeface="+mn-lt"/>
              </a:rPr>
              <a:t>El electrón energizado pasa a un aceptor primario que forma parte de una serie de aceptores de electrones llamada </a:t>
            </a:r>
            <a:r>
              <a:rPr lang="es-ES" b="1" u="sng" dirty="0">
                <a:latin typeface="+mn-lt"/>
              </a:rPr>
              <a:t>Cadena de transporte de electrones  </a:t>
            </a:r>
            <a:r>
              <a:rPr lang="es-ES" dirty="0">
                <a:latin typeface="+mn-lt"/>
              </a:rPr>
              <a:t>donde el e- pierde energía (reacciones redox)</a:t>
            </a:r>
            <a:endParaRPr lang="es-ES" b="1" u="sng" dirty="0">
              <a:latin typeface="+mn-lt"/>
            </a:endParaRPr>
          </a:p>
          <a:p>
            <a:pPr marL="342900" indent="-342900" fontAlgn="auto">
              <a:spcBef>
                <a:spcPts val="0"/>
              </a:spcBef>
              <a:spcAft>
                <a:spcPts val="0"/>
              </a:spcAft>
              <a:buFont typeface="+mj-lt"/>
              <a:buAutoNum type="arabicPeriod"/>
              <a:defRPr/>
            </a:pPr>
            <a:r>
              <a:rPr lang="es-ES" dirty="0">
                <a:latin typeface="+mn-lt"/>
              </a:rPr>
              <a:t>Al llegar a  una proteína llamada </a:t>
            </a:r>
            <a:r>
              <a:rPr lang="es-ES" dirty="0" err="1">
                <a:latin typeface="+mn-lt"/>
              </a:rPr>
              <a:t>ferredoxina</a:t>
            </a:r>
            <a:r>
              <a:rPr lang="es-ES" dirty="0">
                <a:latin typeface="+mn-lt"/>
              </a:rPr>
              <a:t> (hierro) esta transfiere el electrón al NADP+ en presencia de la enzima </a:t>
            </a:r>
            <a:r>
              <a:rPr lang="es-ES" dirty="0" err="1">
                <a:latin typeface="+mn-lt"/>
              </a:rPr>
              <a:t>ferredoxina</a:t>
            </a:r>
            <a:r>
              <a:rPr lang="es-ES" dirty="0">
                <a:latin typeface="+mn-lt"/>
              </a:rPr>
              <a:t>-NADP+ reductasa</a:t>
            </a:r>
          </a:p>
          <a:p>
            <a:pPr marL="342900" indent="-342900" fontAlgn="auto">
              <a:spcBef>
                <a:spcPts val="0"/>
              </a:spcBef>
              <a:spcAft>
                <a:spcPts val="0"/>
              </a:spcAft>
              <a:buFont typeface="+mj-lt"/>
              <a:buAutoNum type="arabicPeriod"/>
              <a:defRPr/>
            </a:pPr>
            <a:r>
              <a:rPr lang="es-ES" dirty="0">
                <a:latin typeface="+mn-lt"/>
              </a:rPr>
              <a:t>Cuando el NADP+ acepta 2 electrones estos de unen a un protón H+ y se forma NADPH</a:t>
            </a:r>
          </a:p>
          <a:p>
            <a:pPr marL="342900" indent="-342900" fontAlgn="auto">
              <a:spcBef>
                <a:spcPts val="0"/>
              </a:spcBef>
              <a:spcAft>
                <a:spcPts val="0"/>
              </a:spcAft>
              <a:buFont typeface="+mj-lt"/>
              <a:buAutoNum type="arabicPeriod"/>
              <a:defRPr/>
            </a:pPr>
            <a:r>
              <a:rPr lang="es-ES" dirty="0">
                <a:latin typeface="+mn-lt"/>
              </a:rPr>
              <a:t> La molécula P700 queda con carga positiva al ceder un electrón, este es remplazado por uno cedido en el </a:t>
            </a:r>
            <a:r>
              <a:rPr lang="es-ES" dirty="0" err="1">
                <a:latin typeface="+mn-lt"/>
              </a:rPr>
              <a:t>fotosistema</a:t>
            </a:r>
            <a:r>
              <a:rPr lang="es-ES" dirty="0">
                <a:latin typeface="+mn-lt"/>
              </a:rPr>
              <a:t> II</a:t>
            </a:r>
          </a:p>
        </p:txBody>
      </p:sp>
      <p:pic>
        <p:nvPicPr>
          <p:cNvPr id="4" name="3 Imagen" descr="plastocianina fosistema.jpg"/>
          <p:cNvPicPr>
            <a:picLocks noChangeAspect="1"/>
          </p:cNvPicPr>
          <p:nvPr/>
        </p:nvPicPr>
        <p:blipFill>
          <a:blip r:embed="rId2" cstate="print"/>
          <a:srcRect/>
          <a:stretch>
            <a:fillRect/>
          </a:stretch>
        </p:blipFill>
        <p:spPr bwMode="auto">
          <a:xfrm>
            <a:off x="2786063" y="2071688"/>
            <a:ext cx="6119812" cy="4589462"/>
          </a:xfrm>
          <a:prstGeom prst="rect">
            <a:avLst/>
          </a:prstGeom>
          <a:noFill/>
          <a:ln w="9525">
            <a:noFill/>
            <a:miter lim="800000"/>
            <a:headEnd/>
            <a:tailEnd/>
          </a:ln>
        </p:spPr>
      </p:pic>
      <p:pic>
        <p:nvPicPr>
          <p:cNvPr id="7" name="6 Imagen" descr="fosistema II.jpg"/>
          <p:cNvPicPr>
            <a:picLocks noChangeAspect="1"/>
          </p:cNvPicPr>
          <p:nvPr/>
        </p:nvPicPr>
        <p:blipFill>
          <a:blip r:embed="rId3" cstate="print"/>
          <a:srcRect/>
          <a:stretch>
            <a:fillRect/>
          </a:stretch>
        </p:blipFill>
        <p:spPr bwMode="auto">
          <a:xfrm>
            <a:off x="2786063" y="2071688"/>
            <a:ext cx="6096000" cy="4572000"/>
          </a:xfrm>
          <a:prstGeom prst="rect">
            <a:avLst/>
          </a:prstGeom>
          <a:noFill/>
          <a:ln w="9525">
            <a:noFill/>
            <a:miter lim="800000"/>
            <a:headEnd/>
            <a:tailEnd/>
          </a:ln>
        </p:spPr>
      </p:pic>
      <p:pic>
        <p:nvPicPr>
          <p:cNvPr id="8" name="7 Imagen" descr="ferrodosxina.jpg"/>
          <p:cNvPicPr>
            <a:picLocks noChangeAspect="1"/>
          </p:cNvPicPr>
          <p:nvPr/>
        </p:nvPicPr>
        <p:blipFill>
          <a:blip r:embed="rId4" cstate="print"/>
          <a:srcRect/>
          <a:stretch>
            <a:fillRect/>
          </a:stretch>
        </p:blipFill>
        <p:spPr bwMode="auto">
          <a:xfrm>
            <a:off x="2786063" y="2071688"/>
            <a:ext cx="6096000" cy="4572000"/>
          </a:xfrm>
          <a:prstGeom prst="rect">
            <a:avLst/>
          </a:prstGeom>
          <a:noFill/>
          <a:ln w="9525">
            <a:noFill/>
            <a:miter lim="800000"/>
            <a:headEnd/>
            <a:tailEnd/>
          </a:ln>
        </p:spPr>
      </p:pic>
      <p:pic>
        <p:nvPicPr>
          <p:cNvPr id="9" name="8 Imagen" descr="nadph.jpg"/>
          <p:cNvPicPr>
            <a:picLocks noChangeAspect="1"/>
          </p:cNvPicPr>
          <p:nvPr/>
        </p:nvPicPr>
        <p:blipFill>
          <a:blip r:embed="rId5" cstate="print"/>
          <a:srcRect/>
          <a:stretch>
            <a:fillRect/>
          </a:stretch>
        </p:blipFill>
        <p:spPr bwMode="auto">
          <a:xfrm>
            <a:off x="2786063" y="2071688"/>
            <a:ext cx="6096000" cy="457200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000"/>
                                        <p:tgtEl>
                                          <p:spTgt spid="8"/>
                                        </p:tgtEl>
                                      </p:cBhvr>
                                    </p:animEffect>
                                    <p:set>
                                      <p:cBhvr>
                                        <p:cTn id="32" dur="1" fill="hold">
                                          <p:stCondLst>
                                            <p:cond delay="1999"/>
                                          </p:stCondLst>
                                        </p:cTn>
                                        <p:tgtEl>
                                          <p:spTgt spid="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2000"/>
                                        <p:tgtEl>
                                          <p:spTgt spid="9"/>
                                        </p:tgtEl>
                                      </p:cBhvr>
                                    </p:animEffect>
                                    <p:set>
                                      <p:cBhvr>
                                        <p:cTn id="42"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CuadroTexto"/>
          <p:cNvSpPr txBox="1">
            <a:spLocks noChangeArrowheads="1"/>
          </p:cNvSpPr>
          <p:nvPr/>
        </p:nvSpPr>
        <p:spPr bwMode="auto">
          <a:xfrm>
            <a:off x="571500" y="571500"/>
            <a:ext cx="8143875" cy="1477963"/>
          </a:xfrm>
          <a:prstGeom prst="rect">
            <a:avLst/>
          </a:prstGeom>
          <a:noFill/>
          <a:ln w="9525">
            <a:noFill/>
            <a:miter lim="800000"/>
            <a:headEnd/>
            <a:tailEnd/>
          </a:ln>
        </p:spPr>
        <p:txBody>
          <a:bodyPr>
            <a:spAutoFit/>
          </a:bodyPr>
          <a:lstStyle/>
          <a:p>
            <a:r>
              <a:rPr lang="es-ES">
                <a:latin typeface="Calibri" pitchFamily="34" charset="0"/>
              </a:rPr>
              <a:t> En el fotosistema II ocurre los mismo, solo que el electrón que se excita en el centro de reacción es el de una molécula P680, después de pasar por la cadena de transporte este electrón es donado al Fotosistema I</a:t>
            </a:r>
            <a:r>
              <a:rPr lang="es-MX">
                <a:latin typeface="Calibri" pitchFamily="34" charset="0"/>
              </a:rPr>
              <a:t> donde es reenergizado y se forma de nuevo NADPH</a:t>
            </a:r>
          </a:p>
          <a:p>
            <a:endParaRPr lang="es-ES">
              <a:latin typeface="Calibri" pitchFamily="34" charset="0"/>
            </a:endParaRPr>
          </a:p>
        </p:txBody>
      </p:sp>
      <p:pic>
        <p:nvPicPr>
          <p:cNvPr id="19459" name="3 Imagen" descr="reacciones_que_capturan_energia02.jpg"/>
          <p:cNvPicPr>
            <a:picLocks noChangeAspect="1"/>
          </p:cNvPicPr>
          <p:nvPr/>
        </p:nvPicPr>
        <p:blipFill>
          <a:blip r:embed="rId2" cstate="print"/>
          <a:srcRect/>
          <a:stretch>
            <a:fillRect/>
          </a:stretch>
        </p:blipFill>
        <p:spPr bwMode="auto">
          <a:xfrm>
            <a:off x="1500188" y="1857375"/>
            <a:ext cx="6345237" cy="4676775"/>
          </a:xfrm>
          <a:prstGeom prst="rect">
            <a:avLst/>
          </a:prstGeom>
          <a:noFill/>
          <a:ln w="9525">
            <a:noFill/>
            <a:miter lim="800000"/>
            <a:headEnd/>
            <a:tailEnd/>
          </a:ln>
        </p:spPr>
      </p:pic>
      <p:sp>
        <p:nvSpPr>
          <p:cNvPr id="19460" name="4 CuadroTexto"/>
          <p:cNvSpPr txBox="1">
            <a:spLocks noChangeArrowheads="1"/>
          </p:cNvSpPr>
          <p:nvPr/>
        </p:nvSpPr>
        <p:spPr bwMode="auto">
          <a:xfrm>
            <a:off x="1928813" y="6611938"/>
            <a:ext cx="6286500" cy="246062"/>
          </a:xfrm>
          <a:prstGeom prst="rect">
            <a:avLst/>
          </a:prstGeom>
          <a:noFill/>
          <a:ln w="9525">
            <a:noFill/>
            <a:miter lim="800000"/>
            <a:headEnd/>
            <a:tailEnd/>
          </a:ln>
        </p:spPr>
        <p:txBody>
          <a:bodyPr>
            <a:spAutoFit/>
          </a:bodyPr>
          <a:lstStyle/>
          <a:p>
            <a:r>
              <a:rPr lang="es-MX" sz="1000">
                <a:latin typeface="Calibri" pitchFamily="34" charset="0"/>
              </a:rPr>
              <a:t>Imagen.http://www.fisicanet.com.ar/biologia/metabolismo/ap1/reacciones_que_capturan_energia02.jpg</a:t>
            </a:r>
          </a:p>
        </p:txBody>
      </p:sp>
    </p:spTree>
  </p:cSld>
  <p:clrMapOvr>
    <a:masterClrMapping/>
  </p:clrMapOvr>
  <p:transition spd="med">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idx="4294967295"/>
          </p:nvPr>
        </p:nvSpPr>
        <p:spPr>
          <a:xfrm>
            <a:off x="0" y="274638"/>
            <a:ext cx="8229600" cy="1143000"/>
          </a:xfrm>
        </p:spPr>
        <p:txBody>
          <a:bodyPr/>
          <a:lstStyle/>
          <a:p>
            <a:pPr eaLnBrk="1" hangingPunct="1"/>
            <a:r>
              <a:rPr lang="es-ES" smtClean="0"/>
              <a:t>Fotolisis</a:t>
            </a:r>
            <a:endParaRPr lang="es-MX" smtClean="0"/>
          </a:p>
        </p:txBody>
      </p:sp>
      <p:sp>
        <p:nvSpPr>
          <p:cNvPr id="20483" name="2 CuadroTexto"/>
          <p:cNvSpPr txBox="1">
            <a:spLocks noChangeArrowheads="1"/>
          </p:cNvSpPr>
          <p:nvPr/>
        </p:nvSpPr>
        <p:spPr bwMode="auto">
          <a:xfrm>
            <a:off x="357188" y="1357313"/>
            <a:ext cx="8358187" cy="2832100"/>
          </a:xfrm>
          <a:prstGeom prst="rect">
            <a:avLst/>
          </a:prstGeom>
          <a:noFill/>
          <a:ln w="9525">
            <a:noFill/>
            <a:miter lim="800000"/>
            <a:headEnd/>
            <a:tailEnd/>
          </a:ln>
        </p:spPr>
        <p:txBody>
          <a:bodyPr>
            <a:spAutoFit/>
          </a:bodyPr>
          <a:lstStyle/>
          <a:p>
            <a:pPr>
              <a:buFont typeface="Wingdings" pitchFamily="2" charset="2"/>
              <a:buChar char="§"/>
            </a:pPr>
            <a:r>
              <a:rPr lang="es-ES" sz="1600">
                <a:latin typeface="Calibri" pitchFamily="34" charset="0"/>
              </a:rPr>
              <a:t> Cuando la molécula P680 dona un electrón queda con carga positiva</a:t>
            </a:r>
          </a:p>
          <a:p>
            <a:pPr>
              <a:buFont typeface="Wingdings" pitchFamily="2" charset="2"/>
              <a:buChar char="§"/>
            </a:pPr>
            <a:r>
              <a:rPr lang="es-ES" sz="1600">
                <a:latin typeface="Calibri" pitchFamily="34" charset="0"/>
              </a:rPr>
              <a:t>El P680+ es un fuerte agente oxidante así que extrae electrones del átomo de oxigeno del H2O</a:t>
            </a:r>
          </a:p>
          <a:p>
            <a:pPr>
              <a:buFont typeface="Wingdings" pitchFamily="2" charset="2"/>
              <a:buChar char="§"/>
            </a:pPr>
            <a:r>
              <a:rPr lang="es-ES" sz="1600">
                <a:latin typeface="Calibri" pitchFamily="34" charset="0"/>
              </a:rPr>
              <a:t>Por medio de una enzima con Manganeso el agua es descompuesta en  2 electrones, dos protones y oxígeno</a:t>
            </a:r>
          </a:p>
          <a:p>
            <a:pPr>
              <a:buFont typeface="Wingdings" pitchFamily="2" charset="2"/>
              <a:buChar char="§"/>
            </a:pPr>
            <a:r>
              <a:rPr lang="es-ES" sz="1600">
                <a:latin typeface="Calibri" pitchFamily="34" charset="0"/>
              </a:rPr>
              <a:t>Cada electrón se dona a una molécula P680+ y los protones se liberan en el lumen tilacoidal  utilizando la energía perdida por los e- en la cadena de trasporte produciendo un gradiente de protones </a:t>
            </a:r>
          </a:p>
          <a:p>
            <a:pPr>
              <a:buFont typeface="Wingdings" pitchFamily="2" charset="2"/>
              <a:buChar char="§"/>
            </a:pPr>
            <a:r>
              <a:rPr lang="es-ES" sz="1600">
                <a:latin typeface="Calibri" pitchFamily="34" charset="0"/>
              </a:rPr>
              <a:t>La energía del gradiente se utiliza para producir ATP a partir de ADP por quimiosíntesis</a:t>
            </a:r>
          </a:p>
          <a:p>
            <a:pPr>
              <a:buFont typeface="Wingdings" pitchFamily="2" charset="2"/>
              <a:buChar char="§"/>
            </a:pPr>
            <a:r>
              <a:rPr lang="es-ES" sz="1600">
                <a:latin typeface="Calibri" pitchFamily="34" charset="0"/>
              </a:rPr>
              <a:t>Al romperse dos moléculas de agua se produce una molécula de oxigeno (O2) ya que no existe en forma atómica en la célula </a:t>
            </a:r>
          </a:p>
          <a:p>
            <a:endParaRPr lang="es-ES">
              <a:latin typeface="Calibri" pitchFamily="34" charset="0"/>
            </a:endParaRPr>
          </a:p>
        </p:txBody>
      </p:sp>
      <p:pic>
        <p:nvPicPr>
          <p:cNvPr id="4" name="3 Imagen" descr="fotolisis.jpg"/>
          <p:cNvPicPr>
            <a:picLocks noChangeAspect="1"/>
          </p:cNvPicPr>
          <p:nvPr/>
        </p:nvPicPr>
        <p:blipFill>
          <a:blip r:embed="rId2" cstate="print"/>
          <a:srcRect/>
          <a:stretch>
            <a:fillRect/>
          </a:stretch>
        </p:blipFill>
        <p:spPr bwMode="auto">
          <a:xfrm>
            <a:off x="428625" y="428625"/>
            <a:ext cx="8191500" cy="6143625"/>
          </a:xfrm>
          <a:prstGeom prst="rect">
            <a:avLst/>
          </a:prstGeom>
          <a:noFill/>
          <a:ln w="9525">
            <a:noFill/>
            <a:miter lim="800000"/>
            <a:headEnd/>
            <a:tailEnd/>
          </a:ln>
        </p:spPr>
      </p:pic>
      <p:sp>
        <p:nvSpPr>
          <p:cNvPr id="5" name="4 CuadroTexto"/>
          <p:cNvSpPr txBox="1">
            <a:spLocks noChangeArrowheads="1"/>
          </p:cNvSpPr>
          <p:nvPr/>
        </p:nvSpPr>
        <p:spPr bwMode="auto">
          <a:xfrm>
            <a:off x="4357688" y="6286500"/>
            <a:ext cx="4071937" cy="246063"/>
          </a:xfrm>
          <a:prstGeom prst="rect">
            <a:avLst/>
          </a:prstGeom>
          <a:noFill/>
          <a:ln w="9525">
            <a:noFill/>
            <a:miter lim="800000"/>
            <a:headEnd/>
            <a:tailEnd/>
          </a:ln>
        </p:spPr>
        <p:txBody>
          <a:bodyPr>
            <a:spAutoFit/>
          </a:bodyPr>
          <a:lstStyle/>
          <a:p>
            <a:r>
              <a:rPr lang="es-MX" sz="1000">
                <a:latin typeface="Calibri" pitchFamily="34" charset="0"/>
              </a:rPr>
              <a:t>Imagen. http://vcell.ndsu.edu/animations/photosynthesis/Stills/1750.jpg</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3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800" decel="100000"/>
                                        <p:tgtEl>
                                          <p:spTgt spid="5"/>
                                        </p:tgtEl>
                                      </p:cBhvr>
                                    </p:animEffect>
                                    <p:anim calcmode="lin" valueType="num">
                                      <p:cBhvr>
                                        <p:cTn id="11" dur="800" decel="100000" fill="hold"/>
                                        <p:tgtEl>
                                          <p:spTgt spid="5"/>
                                        </p:tgtEl>
                                        <p:attrNameLst>
                                          <p:attrName>style.rotation</p:attrName>
                                        </p:attrNameLst>
                                      </p:cBhvr>
                                      <p:tavLst>
                                        <p:tav tm="0">
                                          <p:val>
                                            <p:fltVal val="-90"/>
                                          </p:val>
                                        </p:tav>
                                        <p:tav tm="100000">
                                          <p:val>
                                            <p:fltVal val="0"/>
                                          </p:val>
                                        </p:tav>
                                      </p:tavLst>
                                    </p:anim>
                                    <p:anim calcmode="lin" valueType="num">
                                      <p:cBhvr>
                                        <p:cTn id="12" dur="800" decel="100000" fill="hold"/>
                                        <p:tgtEl>
                                          <p:spTgt spid="5"/>
                                        </p:tgtEl>
                                        <p:attrNameLst>
                                          <p:attrName>ppt_x</p:attrName>
                                        </p:attrNameLst>
                                      </p:cBhvr>
                                      <p:tavLst>
                                        <p:tav tm="0">
                                          <p:val>
                                            <p:strVal val="#ppt_x+0.4"/>
                                          </p:val>
                                        </p:tav>
                                        <p:tav tm="100000">
                                          <p:val>
                                            <p:strVal val="#ppt_x-0.05"/>
                                          </p:val>
                                        </p:tav>
                                      </p:tavLst>
                                    </p:anim>
                                    <p:anim calcmode="lin" valueType="num">
                                      <p:cBhvr>
                                        <p:cTn id="13" dur="800" decel="100000" fill="hold"/>
                                        <p:tgtEl>
                                          <p:spTgt spid="5"/>
                                        </p:tgtEl>
                                        <p:attrNameLst>
                                          <p:attrName>ppt_y</p:attrName>
                                        </p:attrNameLst>
                                      </p:cBhvr>
                                      <p:tavLst>
                                        <p:tav tm="0">
                                          <p:val>
                                            <p:strVal val="#ppt_y-0.4"/>
                                          </p:val>
                                        </p:tav>
                                        <p:tav tm="100000">
                                          <p:val>
                                            <p:strVal val="#ppt_y+0.1"/>
                                          </p:val>
                                        </p:tav>
                                      </p:tavLst>
                                    </p:anim>
                                    <p:anim calcmode="lin" valueType="num">
                                      <p:cBhvr>
                                        <p:cTn id="14"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5"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CuadroTexto"/>
          <p:cNvSpPr txBox="1">
            <a:spLocks noChangeArrowheads="1"/>
          </p:cNvSpPr>
          <p:nvPr/>
        </p:nvSpPr>
        <p:spPr bwMode="auto">
          <a:xfrm>
            <a:off x="642938" y="571500"/>
            <a:ext cx="7643812" cy="3140075"/>
          </a:xfrm>
          <a:prstGeom prst="rect">
            <a:avLst/>
          </a:prstGeom>
          <a:noFill/>
          <a:ln w="9525">
            <a:noFill/>
            <a:miter lim="800000"/>
            <a:headEnd/>
            <a:tailEnd/>
          </a:ln>
        </p:spPr>
        <p:txBody>
          <a:bodyPr>
            <a:spAutoFit/>
          </a:bodyPr>
          <a:lstStyle/>
          <a:p>
            <a:r>
              <a:rPr lang="es-ES">
                <a:latin typeface="Calibri" pitchFamily="34" charset="0"/>
              </a:rPr>
              <a:t>TRANSPORTE CÍCLICO DE ELECTRONES</a:t>
            </a:r>
          </a:p>
          <a:p>
            <a:pPr>
              <a:buFont typeface="Arial" charset="0"/>
              <a:buChar char="•"/>
            </a:pPr>
            <a:r>
              <a:rPr lang="es-ES">
                <a:latin typeface="Calibri" pitchFamily="34" charset="0"/>
              </a:rPr>
              <a:t>Solo participa el fotosistema I</a:t>
            </a:r>
          </a:p>
          <a:p>
            <a:pPr>
              <a:buFont typeface="Arial" charset="0"/>
              <a:buChar char="•"/>
            </a:pPr>
            <a:r>
              <a:rPr lang="es-ES">
                <a:latin typeface="Calibri" pitchFamily="34" charset="0"/>
              </a:rPr>
              <a:t>Los electrones excitados de la molécula P700 en algún momento regresan al centro de reacción</a:t>
            </a:r>
          </a:p>
          <a:p>
            <a:pPr>
              <a:buFont typeface="Arial" charset="0"/>
              <a:buChar char="•"/>
            </a:pPr>
            <a:r>
              <a:rPr lang="es-ES">
                <a:latin typeface="Calibri" pitchFamily="34" charset="0"/>
              </a:rPr>
              <a:t>En presencia de luz el flujo de electrones es constante en la cadena de transporte</a:t>
            </a:r>
          </a:p>
          <a:p>
            <a:pPr>
              <a:buFont typeface="Arial" charset="0"/>
              <a:buChar char="•"/>
            </a:pPr>
            <a:r>
              <a:rPr lang="es-ES">
                <a:latin typeface="Calibri" pitchFamily="34" charset="0"/>
              </a:rPr>
              <a:t>La energía liberada en la cadena es utilizada para el bombeo de protones creando un gradiente de protones y la energía de este es usa para para producir ATP mediante la enzima  ATP sintetiasa</a:t>
            </a:r>
            <a:endParaRPr lang="es-MX">
              <a:latin typeface="Calibri" pitchFamily="34" charset="0"/>
            </a:endParaRPr>
          </a:p>
          <a:p>
            <a:pPr>
              <a:buFont typeface="Arial" charset="0"/>
              <a:buChar char="•"/>
            </a:pPr>
            <a:r>
              <a:rPr lang="es-ES">
                <a:latin typeface="Calibri" pitchFamily="34" charset="0"/>
              </a:rPr>
              <a:t>No se produce NADPH, O2 y no se rompen moléculas de H2O</a:t>
            </a:r>
          </a:p>
          <a:p>
            <a:endParaRPr lang="es-MX">
              <a:latin typeface="Calibri" pitchFamily="34" charset="0"/>
            </a:endParaRPr>
          </a:p>
        </p:txBody>
      </p:sp>
      <p:sp>
        <p:nvSpPr>
          <p:cNvPr id="21507" name="5 CuadroTexto"/>
          <p:cNvSpPr txBox="1">
            <a:spLocks noChangeArrowheads="1"/>
          </p:cNvSpPr>
          <p:nvPr/>
        </p:nvSpPr>
        <p:spPr bwMode="auto">
          <a:xfrm>
            <a:off x="2500313" y="6488113"/>
            <a:ext cx="4357687" cy="369887"/>
          </a:xfrm>
          <a:prstGeom prst="rect">
            <a:avLst/>
          </a:prstGeom>
          <a:noFill/>
          <a:ln w="9525">
            <a:noFill/>
            <a:miter lim="800000"/>
            <a:headEnd/>
            <a:tailEnd/>
          </a:ln>
        </p:spPr>
        <p:txBody>
          <a:bodyPr>
            <a:spAutoFit/>
          </a:bodyPr>
          <a:lstStyle/>
          <a:p>
            <a:r>
              <a:rPr lang="es-MX" sz="900">
                <a:latin typeface="Calibri" pitchFamily="34" charset="0"/>
              </a:rPr>
              <a:t>http://recursos.cnice.mec.es/biosfera/alumno/2bachillerato/Fisiologia_celular/imagenes/fosforilacion_ciclica.gif</a:t>
            </a:r>
          </a:p>
        </p:txBody>
      </p:sp>
      <p:pic>
        <p:nvPicPr>
          <p:cNvPr id="21508" name="6 Imagen" descr="fosforilacion_ciclica (1).gif"/>
          <p:cNvPicPr>
            <a:picLocks noChangeAspect="1"/>
          </p:cNvPicPr>
          <p:nvPr/>
        </p:nvPicPr>
        <p:blipFill>
          <a:blip r:embed="rId2" cstate="print"/>
          <a:srcRect/>
          <a:stretch>
            <a:fillRect/>
          </a:stretch>
        </p:blipFill>
        <p:spPr bwMode="auto">
          <a:xfrm>
            <a:off x="2857500" y="3327400"/>
            <a:ext cx="2928938" cy="3087688"/>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wipe(down)">
                                      <p:cBhvr>
                                        <p:cTn id="7"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71500" y="357188"/>
            <a:ext cx="8229600" cy="1143000"/>
          </a:xfrm>
        </p:spPr>
        <p:txBody>
          <a:bodyPr>
            <a:normAutofit fontScale="90000"/>
          </a:bodyPr>
          <a:lstStyle/>
          <a:p>
            <a:pPr eaLnBrk="1" fontAlgn="auto" hangingPunct="1">
              <a:spcAft>
                <a:spcPts val="0"/>
              </a:spcAft>
              <a:defRPr/>
            </a:pPr>
            <a:r>
              <a:rPr lang="es-ES" sz="4000" dirty="0"/>
              <a:t/>
            </a:r>
            <a:br>
              <a:rPr lang="es-ES" sz="4000" dirty="0"/>
            </a:br>
            <a:r>
              <a:rPr lang="es-ES" sz="4000" dirty="0"/>
              <a:t> C</a:t>
            </a:r>
            <a:r>
              <a:rPr lang="es-ES" sz="3600" dirty="0"/>
              <a:t>iclo de Calvin</a:t>
            </a:r>
            <a:br>
              <a:rPr lang="es-ES" sz="3600" dirty="0"/>
            </a:br>
            <a:r>
              <a:rPr lang="es-ES" sz="2500" dirty="0"/>
              <a:t>Ruta C3</a:t>
            </a:r>
            <a:endParaRPr lang="es-MX" sz="3600" dirty="0"/>
          </a:p>
        </p:txBody>
      </p:sp>
      <p:sp>
        <p:nvSpPr>
          <p:cNvPr id="3" name="2 CuadroTexto"/>
          <p:cNvSpPr txBox="1"/>
          <p:nvPr/>
        </p:nvSpPr>
        <p:spPr>
          <a:xfrm>
            <a:off x="500063" y="1571625"/>
            <a:ext cx="7643812" cy="3878263"/>
          </a:xfrm>
          <a:prstGeom prst="rect">
            <a:avLst/>
          </a:prstGeom>
          <a:noFill/>
        </p:spPr>
        <p:txBody>
          <a:bodyPr>
            <a:spAutoFit/>
          </a:bodyPr>
          <a:lstStyle/>
          <a:p>
            <a:pPr fontAlgn="auto">
              <a:spcBef>
                <a:spcPts val="0"/>
              </a:spcBef>
              <a:spcAft>
                <a:spcPts val="0"/>
              </a:spcAft>
              <a:buFont typeface="Arial" pitchFamily="34" charset="0"/>
              <a:buChar char="•"/>
              <a:defRPr/>
            </a:pPr>
            <a:r>
              <a:rPr lang="es-ES" dirty="0">
                <a:latin typeface="+mn-lt"/>
              </a:rPr>
              <a:t> Se  utiliza la energía  del ATP y el NADPH.</a:t>
            </a:r>
          </a:p>
          <a:p>
            <a:pPr fontAlgn="auto">
              <a:spcBef>
                <a:spcPts val="0"/>
              </a:spcBef>
              <a:spcAft>
                <a:spcPts val="0"/>
              </a:spcAft>
              <a:buFont typeface="Arial" pitchFamily="34" charset="0"/>
              <a:buChar char="•"/>
              <a:defRPr/>
            </a:pPr>
            <a:r>
              <a:rPr lang="es-ES" dirty="0">
                <a:latin typeface="+mn-lt"/>
              </a:rPr>
              <a:t> Se forman moléculas orgánicas a partir de dióxido de carbono (CO</a:t>
            </a:r>
            <a:r>
              <a:rPr lang="es-ES" sz="1200" dirty="0">
                <a:latin typeface="+mn-lt"/>
              </a:rPr>
              <a:t>2</a:t>
            </a:r>
            <a:r>
              <a:rPr lang="es-ES" dirty="0">
                <a:latin typeface="+mn-lt"/>
              </a:rPr>
              <a:t>).</a:t>
            </a:r>
          </a:p>
          <a:p>
            <a:pPr fontAlgn="auto">
              <a:spcBef>
                <a:spcPts val="0"/>
              </a:spcBef>
              <a:spcAft>
                <a:spcPts val="0"/>
              </a:spcAft>
              <a:buFont typeface="Arial" pitchFamily="34" charset="0"/>
              <a:buChar char="•"/>
              <a:defRPr/>
            </a:pPr>
            <a:r>
              <a:rPr lang="es-ES" dirty="0">
                <a:latin typeface="+mn-lt"/>
              </a:rPr>
              <a:t> La mayor parte de las plantas utilizan el ciclo de Calvin para fijar en carbono.</a:t>
            </a:r>
          </a:p>
          <a:p>
            <a:pPr fontAlgn="auto">
              <a:spcBef>
                <a:spcPts val="0"/>
              </a:spcBef>
              <a:spcAft>
                <a:spcPts val="0"/>
              </a:spcAft>
              <a:buFont typeface="Arial" pitchFamily="34" charset="0"/>
              <a:buChar char="•"/>
              <a:defRPr/>
            </a:pPr>
            <a:r>
              <a:rPr lang="es-ES" dirty="0">
                <a:latin typeface="+mn-lt"/>
              </a:rPr>
              <a:t> El ciclo de Calvin se lleva acabo en el estroma en un conjunto de 13 reacciones divididas en 3 fases:</a:t>
            </a:r>
          </a:p>
          <a:p>
            <a:pPr marL="342900" indent="-342900" fontAlgn="auto">
              <a:spcBef>
                <a:spcPts val="0"/>
              </a:spcBef>
              <a:spcAft>
                <a:spcPts val="0"/>
              </a:spcAft>
              <a:buFont typeface="+mj-lt"/>
              <a:buAutoNum type="arabicPeriod"/>
              <a:defRPr/>
            </a:pPr>
            <a:r>
              <a:rPr lang="es-ES" dirty="0">
                <a:latin typeface="+mn-lt"/>
              </a:rPr>
              <a:t>Fijación del CO</a:t>
            </a:r>
            <a:r>
              <a:rPr lang="es-ES" sz="1200" dirty="0">
                <a:latin typeface="+mn-lt"/>
              </a:rPr>
              <a:t>2</a:t>
            </a:r>
          </a:p>
          <a:p>
            <a:pPr marL="342900" indent="-342900" fontAlgn="auto">
              <a:spcBef>
                <a:spcPts val="0"/>
              </a:spcBef>
              <a:spcAft>
                <a:spcPts val="0"/>
              </a:spcAft>
              <a:buFont typeface="+mj-lt"/>
              <a:buAutoNum type="arabicPeriod"/>
              <a:defRPr/>
            </a:pPr>
            <a:r>
              <a:rPr lang="es-ES" dirty="0">
                <a:latin typeface="+mn-lt"/>
              </a:rPr>
              <a:t>Reducción del carbono</a:t>
            </a:r>
          </a:p>
          <a:p>
            <a:pPr marL="342900" indent="-342900" fontAlgn="auto">
              <a:spcBef>
                <a:spcPts val="0"/>
              </a:spcBef>
              <a:spcAft>
                <a:spcPts val="0"/>
              </a:spcAft>
              <a:buFont typeface="+mj-lt"/>
              <a:buAutoNum type="arabicPeriod"/>
              <a:defRPr/>
            </a:pPr>
            <a:r>
              <a:rPr lang="es-ES" dirty="0">
                <a:latin typeface="+mn-lt"/>
              </a:rPr>
              <a:t>Regeneración de </a:t>
            </a:r>
            <a:r>
              <a:rPr lang="es-ES" dirty="0" err="1">
                <a:latin typeface="+mn-lt"/>
              </a:rPr>
              <a:t>Ribulosa</a:t>
            </a:r>
            <a:r>
              <a:rPr lang="es-ES" dirty="0">
                <a:latin typeface="+mn-lt"/>
              </a:rPr>
              <a:t> </a:t>
            </a:r>
            <a:r>
              <a:rPr lang="es-ES" dirty="0" err="1">
                <a:latin typeface="+mn-lt"/>
              </a:rPr>
              <a:t>bifosfato</a:t>
            </a:r>
            <a:r>
              <a:rPr lang="es-ES" dirty="0">
                <a:latin typeface="+mn-lt"/>
              </a:rPr>
              <a:t> (</a:t>
            </a:r>
            <a:r>
              <a:rPr lang="es-ES" dirty="0" err="1">
                <a:latin typeface="+mn-lt"/>
              </a:rPr>
              <a:t>RuBP</a:t>
            </a:r>
            <a:r>
              <a:rPr lang="es-ES" dirty="0">
                <a:latin typeface="+mn-lt"/>
              </a:rPr>
              <a:t>)</a:t>
            </a:r>
          </a:p>
          <a:p>
            <a:pPr marL="342900" indent="-342900" fontAlgn="auto">
              <a:spcBef>
                <a:spcPts val="0"/>
              </a:spcBef>
              <a:spcAft>
                <a:spcPts val="0"/>
              </a:spcAft>
              <a:buFont typeface="Arial" pitchFamily="34" charset="0"/>
              <a:buChar char="•"/>
              <a:defRPr/>
            </a:pPr>
            <a:r>
              <a:rPr lang="es-ES" dirty="0">
                <a:latin typeface="+mn-lt"/>
              </a:rPr>
              <a:t>Las 13 enzimas catalizadoras se encuentran en el estroma del cloroplasto</a:t>
            </a:r>
          </a:p>
          <a:p>
            <a:pPr marL="342900" indent="-342900" fontAlgn="auto">
              <a:spcBef>
                <a:spcPts val="0"/>
              </a:spcBef>
              <a:spcAft>
                <a:spcPts val="0"/>
              </a:spcAft>
              <a:buFont typeface="Arial" pitchFamily="34" charset="0"/>
              <a:buChar char="•"/>
              <a:defRPr/>
            </a:pPr>
            <a:r>
              <a:rPr lang="es-ES" dirty="0">
                <a:latin typeface="+mn-lt"/>
              </a:rPr>
              <a:t>Se le conoce como ruta C3 ya que  el producto de la fase de fijación del carbono es un compuesto de 3 carbonos.</a:t>
            </a:r>
          </a:p>
          <a:p>
            <a:pPr marL="342900" indent="-342900" fontAlgn="auto">
              <a:spcBef>
                <a:spcPts val="0"/>
              </a:spcBef>
              <a:spcAft>
                <a:spcPts val="0"/>
              </a:spcAft>
              <a:buFont typeface="Arial" pitchFamily="34" charset="0"/>
              <a:buChar char="•"/>
              <a:defRPr/>
            </a:pPr>
            <a:endParaRPr lang="es-ES" dirty="0">
              <a:latin typeface="+mn-lt"/>
            </a:endParaRPr>
          </a:p>
          <a:p>
            <a:pPr marL="342900" indent="-342900" fontAlgn="auto">
              <a:spcBef>
                <a:spcPts val="0"/>
              </a:spcBef>
              <a:spcAft>
                <a:spcPts val="0"/>
              </a:spcAft>
              <a:defRPr/>
            </a:pPr>
            <a:endParaRPr lang="es-ES" sz="1200" dirty="0">
              <a:latin typeface="+mn-lt"/>
            </a:endParaRPr>
          </a:p>
          <a:p>
            <a:pPr fontAlgn="auto">
              <a:spcBef>
                <a:spcPts val="0"/>
              </a:spcBef>
              <a:spcAft>
                <a:spcPts val="0"/>
              </a:spcAft>
              <a:defRPr/>
            </a:pPr>
            <a:endParaRPr lang="es-MX" dirty="0">
              <a:latin typeface="+mn-lt"/>
            </a:endParaRPr>
          </a:p>
        </p:txBody>
      </p:sp>
    </p:spTree>
  </p:cSld>
  <p:clrMapOvr>
    <a:masterClrMapping/>
  </p:clrMapOvr>
  <p:transition spd="med">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857224" y="571480"/>
          <a:ext cx="7048528"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00063" y="357188"/>
            <a:ext cx="8229600" cy="1143000"/>
          </a:xfrm>
        </p:spPr>
        <p:txBody>
          <a:bodyPr/>
          <a:lstStyle/>
          <a:p>
            <a:pPr eaLnBrk="1" hangingPunct="1"/>
            <a:r>
              <a:rPr lang="es-ES" smtClean="0"/>
              <a:t>Fotosíntesis</a:t>
            </a:r>
          </a:p>
        </p:txBody>
      </p:sp>
      <p:sp>
        <p:nvSpPr>
          <p:cNvPr id="6147" name="Rectangle 3"/>
          <p:cNvSpPr>
            <a:spLocks noGrp="1" noChangeArrowheads="1"/>
          </p:cNvSpPr>
          <p:nvPr>
            <p:ph idx="1"/>
          </p:nvPr>
        </p:nvSpPr>
        <p:spPr>
          <a:xfrm>
            <a:off x="457200" y="1600200"/>
            <a:ext cx="8229600" cy="5068888"/>
          </a:xfrm>
        </p:spPr>
        <p:txBody>
          <a:bodyPr/>
          <a:lstStyle/>
          <a:p>
            <a:pPr eaLnBrk="1" hangingPunct="1"/>
            <a:r>
              <a:rPr lang="es-ES" sz="1800" smtClean="0"/>
              <a:t>Proceso de transformación de energía luminosa, en energía química aprovechable.</a:t>
            </a:r>
          </a:p>
          <a:p>
            <a:pPr eaLnBrk="1" hangingPunct="1"/>
            <a:r>
              <a:rPr lang="es-ES" sz="1800" smtClean="0"/>
              <a:t>Producción de moléculas orgánicas a partir de moléculas inorgánicas.</a:t>
            </a:r>
          </a:p>
          <a:p>
            <a:pPr eaLnBrk="1" hangingPunct="1">
              <a:buFontTx/>
              <a:buNone/>
            </a:pPr>
            <a:r>
              <a:rPr lang="es-ES" sz="1800" smtClean="0"/>
              <a:t>El proceso se resume en:</a:t>
            </a:r>
          </a:p>
          <a:p>
            <a:pPr eaLnBrk="1" hangingPunct="1">
              <a:buFontTx/>
              <a:buNone/>
            </a:pPr>
            <a:r>
              <a:rPr lang="es-ES" sz="1800" b="1" smtClean="0"/>
              <a:t>                Dióxido de carbono + Agua + Luz              Glucosa + Oxígeno </a:t>
            </a:r>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endParaRPr lang="es-ES" sz="1800" b="1" smtClean="0"/>
          </a:p>
          <a:p>
            <a:pPr eaLnBrk="1" hangingPunct="1">
              <a:buFontTx/>
              <a:buNone/>
            </a:pPr>
            <a:r>
              <a:rPr lang="es-ES" sz="1000" smtClean="0"/>
              <a:t>                                                                                                                                                     </a:t>
            </a:r>
          </a:p>
          <a:p>
            <a:pPr eaLnBrk="1" hangingPunct="1">
              <a:buFontTx/>
              <a:buNone/>
            </a:pPr>
            <a:r>
              <a:rPr lang="es-ES" sz="1000" smtClean="0"/>
              <a:t>                                                                                                                                                        http://j.delavegal.googlepages.com/fotosintesis </a:t>
            </a:r>
          </a:p>
        </p:txBody>
      </p:sp>
      <p:sp>
        <p:nvSpPr>
          <p:cNvPr id="6148" name="Line 4"/>
          <p:cNvSpPr>
            <a:spLocks noChangeShapeType="1"/>
          </p:cNvSpPr>
          <p:nvPr/>
        </p:nvSpPr>
        <p:spPr bwMode="auto">
          <a:xfrm>
            <a:off x="4857750" y="3071813"/>
            <a:ext cx="792163" cy="0"/>
          </a:xfrm>
          <a:prstGeom prst="line">
            <a:avLst/>
          </a:prstGeom>
          <a:noFill/>
          <a:ln w="9525">
            <a:solidFill>
              <a:schemeClr val="tx1"/>
            </a:solidFill>
            <a:round/>
            <a:headEnd/>
            <a:tailEnd type="triangle" w="med" len="med"/>
          </a:ln>
        </p:spPr>
        <p:txBody>
          <a:bodyPr/>
          <a:lstStyle/>
          <a:p>
            <a:endParaRPr lang="es-MX"/>
          </a:p>
        </p:txBody>
      </p:sp>
      <p:pic>
        <p:nvPicPr>
          <p:cNvPr id="6149" name="Picture 6"/>
          <p:cNvPicPr>
            <a:picLocks noChangeAspect="1" noChangeArrowheads="1"/>
          </p:cNvPicPr>
          <p:nvPr/>
        </p:nvPicPr>
        <p:blipFill>
          <a:blip r:embed="rId2" cstate="print"/>
          <a:srcRect/>
          <a:stretch>
            <a:fillRect/>
          </a:stretch>
        </p:blipFill>
        <p:spPr bwMode="auto">
          <a:xfrm>
            <a:off x="2268538" y="3357563"/>
            <a:ext cx="4587875" cy="2808287"/>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p:cTn id="7" dur="1000" fill="hold"/>
                                        <p:tgtEl>
                                          <p:spTgt spid="6149"/>
                                        </p:tgtEl>
                                        <p:attrNameLst>
                                          <p:attrName>ppt_x</p:attrName>
                                        </p:attrNameLst>
                                      </p:cBhvr>
                                      <p:tavLst>
                                        <p:tav tm="0">
                                          <p:val>
                                            <p:strVal val="#ppt_x-.2"/>
                                          </p:val>
                                        </p:tav>
                                        <p:tav tm="100000">
                                          <p:val>
                                            <p:strVal val="#ppt_x"/>
                                          </p:val>
                                        </p:tav>
                                      </p:tavLst>
                                    </p:anim>
                                    <p:anim calcmode="lin" valueType="num">
                                      <p:cBhvr>
                                        <p:cTn id="8" dur="1000" fill="hold"/>
                                        <p:tgtEl>
                                          <p:spTgt spid="6149"/>
                                        </p:tgtEl>
                                        <p:attrNameLst>
                                          <p:attrName>ppt_y</p:attrName>
                                        </p:attrNameLst>
                                      </p:cBhvr>
                                      <p:tavLst>
                                        <p:tav tm="0">
                                          <p:val>
                                            <p:strVal val="#ppt_y"/>
                                          </p:val>
                                        </p:tav>
                                        <p:tav tm="100000">
                                          <p:val>
                                            <p:strVal val="#ppt_y"/>
                                          </p:val>
                                        </p:tav>
                                      </p:tavLst>
                                    </p:anim>
                                    <p:animEffect transition="in" filter="wipe(right)" prLst="gradientSize: 0.1">
                                      <p:cBhvr>
                                        <p:cTn id="9" dur="10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2 Imagen" descr="calvin.16"/>
          <p:cNvPicPr>
            <a:picLocks noChangeAspect="1"/>
          </p:cNvPicPr>
          <p:nvPr/>
        </p:nvPicPr>
        <p:blipFill>
          <a:blip r:embed="rId2" cstate="print"/>
          <a:srcRect b="3751"/>
          <a:stretch>
            <a:fillRect/>
          </a:stretch>
        </p:blipFill>
        <p:spPr bwMode="auto">
          <a:xfrm>
            <a:off x="2000250" y="214313"/>
            <a:ext cx="6215063" cy="6176962"/>
          </a:xfrm>
          <a:prstGeom prst="rect">
            <a:avLst/>
          </a:prstGeom>
          <a:noFill/>
          <a:ln w="9525">
            <a:noFill/>
            <a:miter lim="800000"/>
            <a:headEnd/>
            <a:tailEnd/>
          </a:ln>
        </p:spPr>
      </p:pic>
      <p:sp>
        <p:nvSpPr>
          <p:cNvPr id="24579" name="3 CuadroTexto"/>
          <p:cNvSpPr txBox="1">
            <a:spLocks noChangeArrowheads="1"/>
          </p:cNvSpPr>
          <p:nvPr/>
        </p:nvSpPr>
        <p:spPr bwMode="auto">
          <a:xfrm>
            <a:off x="1357313" y="6488113"/>
            <a:ext cx="6500812" cy="246062"/>
          </a:xfrm>
          <a:prstGeom prst="rect">
            <a:avLst/>
          </a:prstGeom>
          <a:noFill/>
          <a:ln w="9525">
            <a:noFill/>
            <a:miter lim="800000"/>
            <a:headEnd/>
            <a:tailEnd/>
          </a:ln>
        </p:spPr>
        <p:txBody>
          <a:bodyPr>
            <a:spAutoFit/>
          </a:bodyPr>
          <a:lstStyle/>
          <a:p>
            <a:pPr algn="r"/>
            <a:r>
              <a:rPr lang="es-MX" sz="1000">
                <a:latin typeface="Calibri" pitchFamily="34" charset="0"/>
              </a:rPr>
              <a:t>Imagen.https://www.msu.edu/~smithe44/campbell_10.16</a:t>
            </a:r>
          </a:p>
        </p:txBody>
      </p:sp>
      <p:sp>
        <p:nvSpPr>
          <p:cNvPr id="5" name="4 Forma libre"/>
          <p:cNvSpPr/>
          <p:nvPr/>
        </p:nvSpPr>
        <p:spPr>
          <a:xfrm rot="16200000">
            <a:off x="-1689748" y="2904138"/>
            <a:ext cx="5017143" cy="923330"/>
          </a:xfrm>
          <a:custGeom>
            <a:avLst/>
            <a:gdLst>
              <a:gd name="connsiteX0" fmla="*/ 0 w 7064884"/>
              <a:gd name="connsiteY0" fmla="*/ 0 h 923330"/>
              <a:gd name="connsiteX1" fmla="*/ 7064884 w 7064884"/>
              <a:gd name="connsiteY1" fmla="*/ 0 h 923330"/>
              <a:gd name="connsiteX2" fmla="*/ 7064884 w 7064884"/>
              <a:gd name="connsiteY2" fmla="*/ 923330 h 923330"/>
              <a:gd name="connsiteX3" fmla="*/ 0 w 7064884"/>
              <a:gd name="connsiteY3" fmla="*/ 923330 h 923330"/>
              <a:gd name="connsiteX4" fmla="*/ 0 w 7064884"/>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4884" h="923330">
                <a:moveTo>
                  <a:pt x="0" y="0"/>
                </a:moveTo>
                <a:lnTo>
                  <a:pt x="7064884" y="0"/>
                </a:lnTo>
                <a:lnTo>
                  <a:pt x="7064884" y="923330"/>
                </a:lnTo>
                <a:lnTo>
                  <a:pt x="0" y="923330"/>
                </a:lnTo>
                <a:lnTo>
                  <a:pt x="0" y="0"/>
                </a:lnTo>
                <a:close/>
              </a:path>
            </a:pathLst>
          </a:cu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s-E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Ciclo de </a:t>
            </a:r>
            <a:r>
              <a:rPr lang="es-ES" sz="54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cALVIN</a:t>
            </a:r>
            <a:endParaRPr lang="es-E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2000"/>
                                        <p:tgtEl>
                                          <p:spTgt spid="24578"/>
                                        </p:tgtEl>
                                      </p:cBhvr>
                                    </p:animEffect>
                                    <p:anim calcmode="lin" valueType="num">
                                      <p:cBhvr>
                                        <p:cTn id="8" dur="2000" fill="hold"/>
                                        <p:tgtEl>
                                          <p:spTgt spid="24578"/>
                                        </p:tgtEl>
                                        <p:attrNameLst>
                                          <p:attrName>style.rotation</p:attrName>
                                        </p:attrNameLst>
                                      </p:cBhvr>
                                      <p:tavLst>
                                        <p:tav tm="0">
                                          <p:val>
                                            <p:fltVal val="720"/>
                                          </p:val>
                                        </p:tav>
                                        <p:tav tm="100000">
                                          <p:val>
                                            <p:fltVal val="0"/>
                                          </p:val>
                                        </p:tav>
                                      </p:tavLst>
                                    </p:anim>
                                    <p:anim calcmode="lin" valueType="num">
                                      <p:cBhvr>
                                        <p:cTn id="9" dur="2000" fill="hold"/>
                                        <p:tgtEl>
                                          <p:spTgt spid="24578"/>
                                        </p:tgtEl>
                                        <p:attrNameLst>
                                          <p:attrName>ppt_h</p:attrName>
                                        </p:attrNameLst>
                                      </p:cBhvr>
                                      <p:tavLst>
                                        <p:tav tm="0">
                                          <p:val>
                                            <p:fltVal val="0"/>
                                          </p:val>
                                        </p:tav>
                                        <p:tav tm="100000">
                                          <p:val>
                                            <p:strVal val="#ppt_h"/>
                                          </p:val>
                                        </p:tav>
                                      </p:tavLst>
                                    </p:anim>
                                    <p:anim calcmode="lin" valueType="num">
                                      <p:cBhvr>
                                        <p:cTn id="10" dur="2000" fill="hold"/>
                                        <p:tgtEl>
                                          <p:spTgt spid="2457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8 Título"/>
          <p:cNvSpPr>
            <a:spLocks noGrp="1"/>
          </p:cNvSpPr>
          <p:nvPr>
            <p:ph type="title" idx="4294967295"/>
          </p:nvPr>
        </p:nvSpPr>
        <p:spPr>
          <a:xfrm>
            <a:off x="0" y="285750"/>
            <a:ext cx="7772400" cy="1362075"/>
          </a:xfrm>
        </p:spPr>
        <p:txBody>
          <a:bodyPr anchor="t"/>
          <a:lstStyle/>
          <a:p>
            <a:pPr eaLnBrk="1" hangingPunct="1"/>
            <a:r>
              <a:rPr lang="es-ES" sz="4000" b="1" smtClean="0"/>
              <a:t>  FIJACIÓN DEL CARBONO EN PLANTAS C3, C4 Y CAM</a:t>
            </a:r>
            <a:endParaRPr lang="es-MX" sz="4000" b="1" smtClean="0"/>
          </a:p>
        </p:txBody>
      </p:sp>
      <p:sp>
        <p:nvSpPr>
          <p:cNvPr id="10" name="9 Marcador de texto"/>
          <p:cNvSpPr>
            <a:spLocks noGrp="1"/>
          </p:cNvSpPr>
          <p:nvPr>
            <p:ph type="body" idx="4294967295"/>
          </p:nvPr>
        </p:nvSpPr>
        <p:spPr>
          <a:xfrm>
            <a:off x="1071563" y="1428750"/>
            <a:ext cx="7772400" cy="2428875"/>
          </a:xfrm>
        </p:spPr>
        <p:txBody>
          <a:bodyPr anchor="b">
            <a:normAutofit fontScale="92500"/>
          </a:bodyPr>
          <a:lstStyle/>
          <a:p>
            <a:pPr marL="0" indent="0" eaLnBrk="1" fontAlgn="auto" hangingPunct="1">
              <a:spcAft>
                <a:spcPts val="0"/>
              </a:spcAft>
              <a:buClr>
                <a:schemeClr val="accent3"/>
              </a:buClr>
              <a:buFont typeface="Wingdings" pitchFamily="2" charset="2"/>
              <a:buChar char="Ø"/>
              <a:defRPr/>
            </a:pPr>
            <a:endParaRPr lang="es-ES" sz="2000" dirty="0">
              <a:solidFill>
                <a:srgbClr val="898989"/>
              </a:solidFill>
            </a:endParaRPr>
          </a:p>
          <a:p>
            <a:pPr marL="0" indent="0" eaLnBrk="1" fontAlgn="auto" hangingPunct="1">
              <a:spcAft>
                <a:spcPts val="0"/>
              </a:spcAft>
              <a:buClr>
                <a:schemeClr val="accent3"/>
              </a:buClr>
              <a:buFont typeface="Wingdings" pitchFamily="2" charset="2"/>
              <a:buChar char="Ø"/>
              <a:defRPr/>
            </a:pPr>
            <a:r>
              <a:rPr lang="es-ES" sz="2000" dirty="0"/>
              <a:t>Al hablar de C3, C4 y CAM hacemos referencia a </a:t>
            </a:r>
            <a:r>
              <a:rPr lang="es-ES" sz="2000" b="1" u="sng" dirty="0"/>
              <a:t>rutas</a:t>
            </a:r>
            <a:r>
              <a:rPr lang="es-ES" sz="2000" b="1" u="sng" dirty="0">
                <a:effectLst>
                  <a:outerShdw blurRad="38100" dist="38100" dir="2700000" algn="tl">
                    <a:srgbClr val="C0C0C0"/>
                  </a:outerShdw>
                </a:effectLst>
              </a:rPr>
              <a:t> </a:t>
            </a:r>
            <a:r>
              <a:rPr lang="es-ES" sz="2000" b="1" u="sng" dirty="0"/>
              <a:t>metabólicas</a:t>
            </a:r>
            <a:r>
              <a:rPr lang="es-ES" sz="2000" b="1" u="sng" dirty="0">
                <a:effectLst>
                  <a:outerShdw blurRad="38100" dist="38100" dir="2700000" algn="tl">
                    <a:srgbClr val="C0C0C0"/>
                  </a:outerShdw>
                </a:effectLst>
              </a:rPr>
              <a:t>.</a:t>
            </a:r>
          </a:p>
          <a:p>
            <a:pPr marL="0" indent="0" eaLnBrk="1" fontAlgn="auto" hangingPunct="1">
              <a:spcAft>
                <a:spcPts val="0"/>
              </a:spcAft>
              <a:buClr>
                <a:schemeClr val="accent3"/>
              </a:buClr>
              <a:buFont typeface="Wingdings" pitchFamily="2" charset="2"/>
              <a:buChar char="Ø"/>
              <a:defRPr/>
            </a:pPr>
            <a:r>
              <a:rPr lang="es-ES" sz="2000" dirty="0"/>
              <a:t>La ruta C3 (ciclo de Calvin) es llamada así ya que el producto inicial en la fijación de carbono es un compuesto de 3 carbonos, a este grupo pertenecen el 89 % de las plantas estudiadas</a:t>
            </a:r>
            <a:endParaRPr lang="es-ES" sz="2000" b="1" u="sng" dirty="0">
              <a:effectLst>
                <a:outerShdw blurRad="38100" dist="38100" dir="2700000" algn="tl">
                  <a:srgbClr val="C0C0C0"/>
                </a:outerShdw>
              </a:effectLst>
            </a:endParaRPr>
          </a:p>
          <a:p>
            <a:pPr marL="0" indent="0" eaLnBrk="1" fontAlgn="auto" hangingPunct="1">
              <a:spcAft>
                <a:spcPts val="0"/>
              </a:spcAft>
              <a:buClr>
                <a:schemeClr val="accent3"/>
              </a:buClr>
              <a:buFont typeface="Wingdings" pitchFamily="2" charset="2"/>
              <a:buChar char="Ø"/>
              <a:defRPr/>
            </a:pPr>
            <a:r>
              <a:rPr lang="es-ES" sz="2000" dirty="0"/>
              <a:t>Muchas especies vegetales que viven en ambientes cálidos y secos tienen adaptaciones  que facilitan la fijación del carbono</a:t>
            </a:r>
            <a:endParaRPr lang="es-MX" sz="2000" dirty="0"/>
          </a:p>
          <a:p>
            <a:pPr marL="0" indent="0" eaLnBrk="1" fontAlgn="auto" hangingPunct="1">
              <a:spcAft>
                <a:spcPts val="0"/>
              </a:spcAft>
              <a:buClr>
                <a:schemeClr val="accent3"/>
              </a:buClr>
              <a:buFontTx/>
              <a:buNone/>
              <a:defRPr/>
            </a:pPr>
            <a:endParaRPr lang="es-ES" sz="2000" dirty="0">
              <a:solidFill>
                <a:srgbClr val="898989"/>
              </a:solidFill>
            </a:endParaRPr>
          </a:p>
        </p:txBody>
      </p:sp>
      <p:pic>
        <p:nvPicPr>
          <p:cNvPr id="4" name="3 Imagen" descr="maíz.jpg">
            <a:hlinkClick r:id="rId2" action="ppaction://hlinksldjump"/>
          </p:cNvPr>
          <p:cNvPicPr>
            <a:picLocks noChangeAspect="1"/>
          </p:cNvPicPr>
          <p:nvPr/>
        </p:nvPicPr>
        <p:blipFill>
          <a:blip r:embed="rId3" cstate="print"/>
          <a:srcRect/>
          <a:stretch>
            <a:fillRect/>
          </a:stretch>
        </p:blipFill>
        <p:spPr bwMode="auto">
          <a:xfrm>
            <a:off x="500063" y="3429000"/>
            <a:ext cx="2309812" cy="3074988"/>
          </a:xfrm>
          <a:prstGeom prst="rect">
            <a:avLst/>
          </a:prstGeom>
          <a:noFill/>
          <a:ln w="9525">
            <a:noFill/>
            <a:miter lim="800000"/>
            <a:headEnd/>
            <a:tailEnd/>
          </a:ln>
        </p:spPr>
      </p:pic>
      <p:sp>
        <p:nvSpPr>
          <p:cNvPr id="25605" name="4 CuadroTexto"/>
          <p:cNvSpPr txBox="1">
            <a:spLocks noChangeArrowheads="1"/>
          </p:cNvSpPr>
          <p:nvPr/>
        </p:nvSpPr>
        <p:spPr bwMode="auto">
          <a:xfrm>
            <a:off x="571500" y="6519863"/>
            <a:ext cx="2357438" cy="338137"/>
          </a:xfrm>
          <a:prstGeom prst="rect">
            <a:avLst/>
          </a:prstGeom>
          <a:noFill/>
          <a:ln w="9525">
            <a:noFill/>
            <a:miter lim="800000"/>
            <a:headEnd/>
            <a:tailEnd/>
          </a:ln>
        </p:spPr>
        <p:txBody>
          <a:bodyPr>
            <a:spAutoFit/>
          </a:bodyPr>
          <a:lstStyle/>
          <a:p>
            <a:r>
              <a:rPr lang="es-MX" sz="800"/>
              <a:t>Imagen:http://www.elporvenir.com.mx/upload/foto/20/2/3/ma%C3%ADz.jpg</a:t>
            </a:r>
          </a:p>
        </p:txBody>
      </p:sp>
      <p:sp>
        <p:nvSpPr>
          <p:cNvPr id="6" name="5 CuadroTexto"/>
          <p:cNvSpPr txBox="1">
            <a:spLocks noChangeArrowheads="1"/>
          </p:cNvSpPr>
          <p:nvPr/>
        </p:nvSpPr>
        <p:spPr bwMode="auto">
          <a:xfrm>
            <a:off x="1928813" y="5072063"/>
            <a:ext cx="1000125" cy="923925"/>
          </a:xfrm>
          <a:prstGeom prst="rect">
            <a:avLst/>
          </a:prstGeom>
          <a:noFill/>
          <a:ln w="9525">
            <a:noFill/>
            <a:miter lim="800000"/>
            <a:headEnd/>
            <a:tailEnd/>
          </a:ln>
        </p:spPr>
        <p:txBody>
          <a:bodyPr>
            <a:spAutoFit/>
          </a:bodyPr>
          <a:lstStyle/>
          <a:p>
            <a:r>
              <a:rPr lang="es-ES">
                <a:solidFill>
                  <a:schemeClr val="bg1"/>
                </a:solidFill>
              </a:rPr>
              <a:t>Maíz: planta C4</a:t>
            </a:r>
          </a:p>
        </p:txBody>
      </p:sp>
      <p:pic>
        <p:nvPicPr>
          <p:cNvPr id="7" name="6 Imagen" descr="cactaceas.jpg">
            <a:hlinkClick r:id="rId4" action="ppaction://hlinksldjump"/>
          </p:cNvPr>
          <p:cNvPicPr>
            <a:picLocks noChangeAspect="1"/>
          </p:cNvPicPr>
          <p:nvPr/>
        </p:nvPicPr>
        <p:blipFill>
          <a:blip r:embed="rId5" cstate="print"/>
          <a:srcRect l="2899"/>
          <a:stretch>
            <a:fillRect/>
          </a:stretch>
        </p:blipFill>
        <p:spPr bwMode="auto">
          <a:xfrm>
            <a:off x="3786188" y="3714750"/>
            <a:ext cx="4786312" cy="2716213"/>
          </a:xfrm>
          <a:prstGeom prst="rect">
            <a:avLst/>
          </a:prstGeom>
          <a:noFill/>
          <a:ln w="9525">
            <a:noFill/>
            <a:miter lim="800000"/>
            <a:headEnd/>
            <a:tailEnd/>
          </a:ln>
        </p:spPr>
      </p:pic>
      <p:sp>
        <p:nvSpPr>
          <p:cNvPr id="25608" name="7 CuadroTexto"/>
          <p:cNvSpPr txBox="1">
            <a:spLocks noChangeArrowheads="1"/>
          </p:cNvSpPr>
          <p:nvPr/>
        </p:nvSpPr>
        <p:spPr bwMode="auto">
          <a:xfrm>
            <a:off x="4357688" y="6429375"/>
            <a:ext cx="3786187" cy="215900"/>
          </a:xfrm>
          <a:prstGeom prst="rect">
            <a:avLst/>
          </a:prstGeom>
          <a:noFill/>
          <a:ln w="9525">
            <a:noFill/>
            <a:miter lim="800000"/>
            <a:headEnd/>
            <a:tailEnd/>
          </a:ln>
        </p:spPr>
        <p:txBody>
          <a:bodyPr>
            <a:spAutoFit/>
          </a:bodyPr>
          <a:lstStyle/>
          <a:p>
            <a:r>
              <a:rPr lang="es-MX" sz="800"/>
              <a:t>Imagen: http://www.elporvenir.com.mx/upload/foto/20/2/3/ma%C3%ADz.jpg</a:t>
            </a:r>
          </a:p>
        </p:txBody>
      </p:sp>
      <p:sp>
        <p:nvSpPr>
          <p:cNvPr id="9" name="8 CuadroTexto"/>
          <p:cNvSpPr txBox="1">
            <a:spLocks noChangeArrowheads="1"/>
          </p:cNvSpPr>
          <p:nvPr/>
        </p:nvSpPr>
        <p:spPr bwMode="auto">
          <a:xfrm>
            <a:off x="6143625" y="5929313"/>
            <a:ext cx="2143125" cy="369887"/>
          </a:xfrm>
          <a:prstGeom prst="rect">
            <a:avLst/>
          </a:prstGeom>
          <a:noFill/>
          <a:ln w="9525">
            <a:noFill/>
            <a:miter lim="800000"/>
            <a:headEnd/>
            <a:tailEnd/>
          </a:ln>
        </p:spPr>
        <p:txBody>
          <a:bodyPr>
            <a:spAutoFit/>
          </a:bodyPr>
          <a:lstStyle/>
          <a:p>
            <a:r>
              <a:rPr lang="es-ES">
                <a:solidFill>
                  <a:schemeClr val="bg1"/>
                </a:solidFill>
              </a:rPr>
              <a:t>Nopal: planta CAM</a:t>
            </a:r>
            <a:endParaRPr lang="es-MX">
              <a:solidFill>
                <a:schemeClr val="bg1"/>
              </a:solidFill>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style.rotation</p:attrName>
                                        </p:attrNameLst>
                                      </p:cBhvr>
                                      <p:tavLst>
                                        <p:tav tm="0">
                                          <p:val>
                                            <p:fltVal val="720"/>
                                          </p:val>
                                        </p:tav>
                                        <p:tav tm="100000">
                                          <p:val>
                                            <p:fltVal val="0"/>
                                          </p:val>
                                        </p:tav>
                                      </p:tavLst>
                                    </p:anim>
                                    <p:anim calcmode="lin" valueType="num">
                                      <p:cBhvr>
                                        <p:cTn id="15" dur="2000" fill="hold"/>
                                        <p:tgtEl>
                                          <p:spTgt spid="6"/>
                                        </p:tgtEl>
                                        <p:attrNameLst>
                                          <p:attrName>ppt_h</p:attrName>
                                        </p:attrNameLst>
                                      </p:cBhvr>
                                      <p:tavLst>
                                        <p:tav tm="0">
                                          <p:val>
                                            <p:fltVal val="0"/>
                                          </p:val>
                                        </p:tav>
                                        <p:tav tm="100000">
                                          <p:val>
                                            <p:strVal val="#ppt_h"/>
                                          </p:val>
                                        </p:tav>
                                      </p:tavLst>
                                    </p:anim>
                                    <p:anim calcmode="lin" valueType="num">
                                      <p:cBhvr>
                                        <p:cTn id="16" dur="2000" fill="hold"/>
                                        <p:tgtEl>
                                          <p:spTgt spid="6"/>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style.rotation</p:attrName>
                                        </p:attrNameLst>
                                      </p:cBhvr>
                                      <p:tavLst>
                                        <p:tav tm="0">
                                          <p:val>
                                            <p:fltVal val="720"/>
                                          </p:val>
                                        </p:tav>
                                        <p:tav tm="100000">
                                          <p:val>
                                            <p:fltVal val="0"/>
                                          </p:val>
                                        </p:tav>
                                      </p:tavLst>
                                    </p:anim>
                                    <p:anim calcmode="lin" valueType="num">
                                      <p:cBhvr>
                                        <p:cTn id="21" dur="2000" fill="hold"/>
                                        <p:tgtEl>
                                          <p:spTgt spid="7"/>
                                        </p:tgtEl>
                                        <p:attrNameLst>
                                          <p:attrName>ppt_h</p:attrName>
                                        </p:attrNameLst>
                                      </p:cBhvr>
                                      <p:tavLst>
                                        <p:tav tm="0">
                                          <p:val>
                                            <p:fltVal val="0"/>
                                          </p:val>
                                        </p:tav>
                                        <p:tav tm="100000">
                                          <p:val>
                                            <p:strVal val="#ppt_h"/>
                                          </p:val>
                                        </p:tav>
                                      </p:tavLst>
                                    </p:anim>
                                    <p:anim calcmode="lin" valueType="num">
                                      <p:cBhvr>
                                        <p:cTn id="22" dur="2000" fill="hold"/>
                                        <p:tgtEl>
                                          <p:spTgt spid="7"/>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anim calcmode="lin" valueType="num">
                                      <p:cBhvr>
                                        <p:cTn id="26" dur="2000" fill="hold"/>
                                        <p:tgtEl>
                                          <p:spTgt spid="9"/>
                                        </p:tgtEl>
                                        <p:attrNameLst>
                                          <p:attrName>style.rotation</p:attrName>
                                        </p:attrNameLst>
                                      </p:cBhvr>
                                      <p:tavLst>
                                        <p:tav tm="0">
                                          <p:val>
                                            <p:fltVal val="720"/>
                                          </p:val>
                                        </p:tav>
                                        <p:tav tm="100000">
                                          <p:val>
                                            <p:fltVal val="0"/>
                                          </p:val>
                                        </p:tav>
                                      </p:tavLst>
                                    </p:anim>
                                    <p:anim calcmode="lin" valueType="num">
                                      <p:cBhvr>
                                        <p:cTn id="27" dur="2000" fill="hold"/>
                                        <p:tgtEl>
                                          <p:spTgt spid="9"/>
                                        </p:tgtEl>
                                        <p:attrNameLst>
                                          <p:attrName>ppt_h</p:attrName>
                                        </p:attrNameLst>
                                      </p:cBhvr>
                                      <p:tavLst>
                                        <p:tav tm="0">
                                          <p:val>
                                            <p:fltVal val="0"/>
                                          </p:val>
                                        </p:tav>
                                        <p:tav tm="100000">
                                          <p:val>
                                            <p:strVal val="#ppt_h"/>
                                          </p:val>
                                        </p:tav>
                                      </p:tavLst>
                                    </p:anim>
                                    <p:anim calcmode="lin" valueType="num">
                                      <p:cBhvr>
                                        <p:cTn id="28" dur="2000" fill="hold"/>
                                        <p:tgtEl>
                                          <p:spTgt spid="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idx="4294967295"/>
          </p:nvPr>
        </p:nvSpPr>
        <p:spPr>
          <a:xfrm>
            <a:off x="642938" y="0"/>
            <a:ext cx="8229600" cy="1143000"/>
          </a:xfrm>
        </p:spPr>
        <p:txBody>
          <a:bodyPr/>
          <a:lstStyle/>
          <a:p>
            <a:pPr eaLnBrk="1" hangingPunct="1"/>
            <a:r>
              <a:rPr lang="es-ES" smtClean="0"/>
              <a:t>Ruta C4</a:t>
            </a:r>
            <a:endParaRPr lang="es-MX" smtClean="0"/>
          </a:p>
        </p:txBody>
      </p:sp>
      <p:sp>
        <p:nvSpPr>
          <p:cNvPr id="3" name="2 CuadroTexto"/>
          <p:cNvSpPr txBox="1"/>
          <p:nvPr/>
        </p:nvSpPr>
        <p:spPr>
          <a:xfrm>
            <a:off x="285750" y="1143000"/>
            <a:ext cx="4071938" cy="6370638"/>
          </a:xfrm>
          <a:prstGeom prst="rect">
            <a:avLst/>
          </a:prstGeom>
          <a:noFill/>
        </p:spPr>
        <p:txBody>
          <a:bodyPr>
            <a:spAutoFit/>
          </a:bodyPr>
          <a:lstStyle/>
          <a:p>
            <a:pPr fontAlgn="auto">
              <a:spcBef>
                <a:spcPts val="0"/>
              </a:spcBef>
              <a:spcAft>
                <a:spcPts val="0"/>
              </a:spcAft>
              <a:buFont typeface="Arial" pitchFamily="34" charset="0"/>
              <a:buChar char="•"/>
              <a:defRPr/>
            </a:pPr>
            <a:r>
              <a:rPr lang="es-ES" sz="1600" dirty="0">
                <a:latin typeface="+mn-lt"/>
              </a:rPr>
              <a:t>Las plantas C4, inicialmente fijan el </a:t>
            </a:r>
            <a:r>
              <a:rPr lang="es-ES" sz="1600" b="1" u="sng" dirty="0">
                <a:latin typeface="+mn-lt"/>
              </a:rPr>
              <a:t>CO2</a:t>
            </a:r>
            <a:r>
              <a:rPr lang="es-ES" sz="1600" dirty="0">
                <a:latin typeface="+mn-lt"/>
              </a:rPr>
              <a:t> en un compuesto de 4 carbonos llamado </a:t>
            </a:r>
            <a:r>
              <a:rPr lang="es-ES" sz="1600" b="1" u="sng" dirty="0">
                <a:latin typeface="+mn-lt"/>
              </a:rPr>
              <a:t>Oxaloacetato</a:t>
            </a:r>
            <a:r>
              <a:rPr lang="es-ES" sz="1600" dirty="0">
                <a:latin typeface="+mn-lt"/>
              </a:rPr>
              <a:t>.</a:t>
            </a:r>
            <a:endParaRPr lang="es-ES" sz="1600" b="1" dirty="0">
              <a:effectLst>
                <a:outerShdw blurRad="38100" dist="38100" dir="2700000" algn="tl">
                  <a:srgbClr val="000000">
                    <a:alpha val="43137"/>
                  </a:srgbClr>
                </a:outerShdw>
              </a:effectLst>
              <a:latin typeface="+mn-lt"/>
            </a:endParaRPr>
          </a:p>
          <a:p>
            <a:pPr fontAlgn="auto">
              <a:spcBef>
                <a:spcPts val="0"/>
              </a:spcBef>
              <a:spcAft>
                <a:spcPts val="0"/>
              </a:spcAft>
              <a:buFont typeface="Arial" pitchFamily="34" charset="0"/>
              <a:buChar char="•"/>
              <a:defRPr/>
            </a:pPr>
            <a:r>
              <a:rPr lang="es-ES" sz="1600" dirty="0">
                <a:latin typeface="+mn-lt"/>
              </a:rPr>
              <a:t>Ocurre antes de la ruta C3 y en distintas células.</a:t>
            </a:r>
          </a:p>
          <a:p>
            <a:pPr fontAlgn="auto">
              <a:spcBef>
                <a:spcPts val="0"/>
              </a:spcBef>
              <a:spcAft>
                <a:spcPts val="0"/>
              </a:spcAft>
              <a:buFont typeface="Arial" pitchFamily="34" charset="0"/>
              <a:buChar char="•"/>
              <a:defRPr/>
            </a:pPr>
            <a:r>
              <a:rPr lang="es-ES" sz="1600" dirty="0">
                <a:latin typeface="+mn-lt"/>
              </a:rPr>
              <a:t>En plantas con </a:t>
            </a:r>
            <a:r>
              <a:rPr lang="es-ES" sz="1600" b="1" u="sng" dirty="0">
                <a:latin typeface="+mn-lt"/>
              </a:rPr>
              <a:t>anatomía foliar tipo </a:t>
            </a:r>
            <a:r>
              <a:rPr lang="es-ES" sz="1600" b="1" u="sng" dirty="0" err="1">
                <a:latin typeface="+mn-lt"/>
              </a:rPr>
              <a:t>Kranz</a:t>
            </a:r>
            <a:endParaRPr lang="es-ES" sz="1600" b="1" u="sng" dirty="0">
              <a:latin typeface="+mn-lt"/>
            </a:endParaRPr>
          </a:p>
          <a:p>
            <a:pPr fontAlgn="auto">
              <a:spcBef>
                <a:spcPts val="0"/>
              </a:spcBef>
              <a:spcAft>
                <a:spcPts val="0"/>
              </a:spcAft>
              <a:buFont typeface="Arial" pitchFamily="34" charset="0"/>
              <a:buChar char="•"/>
              <a:defRPr/>
            </a:pPr>
            <a:r>
              <a:rPr lang="es-ES" sz="1600" dirty="0">
                <a:latin typeface="+mn-lt"/>
              </a:rPr>
              <a:t>Los compuestos  (C4)  se producen en las células del </a:t>
            </a:r>
            <a:r>
              <a:rPr lang="es-ES" sz="1600" b="1" u="sng" dirty="0">
                <a:latin typeface="+mn-lt"/>
              </a:rPr>
              <a:t>mesófilo</a:t>
            </a:r>
            <a:r>
              <a:rPr lang="es-ES" sz="1600" dirty="0">
                <a:latin typeface="+mn-lt"/>
              </a:rPr>
              <a:t> y se trasfieren a las de la </a:t>
            </a:r>
            <a:r>
              <a:rPr lang="es-ES" sz="1600" b="1" u="sng" dirty="0">
                <a:latin typeface="+mn-lt"/>
              </a:rPr>
              <a:t>vaina del haz vascular </a:t>
            </a:r>
            <a:r>
              <a:rPr lang="es-ES" sz="1600" dirty="0">
                <a:latin typeface="+mn-lt"/>
              </a:rPr>
              <a:t>dónde se realiza el ciclo de Calvin.</a:t>
            </a:r>
          </a:p>
          <a:p>
            <a:pPr fontAlgn="auto">
              <a:spcBef>
                <a:spcPts val="0"/>
              </a:spcBef>
              <a:spcAft>
                <a:spcPts val="0"/>
              </a:spcAft>
              <a:buFont typeface="Arial" pitchFamily="34" charset="0"/>
              <a:buChar char="•"/>
              <a:defRPr/>
            </a:pPr>
            <a:r>
              <a:rPr lang="es-ES" sz="1600" dirty="0">
                <a:latin typeface="+mn-lt"/>
              </a:rPr>
              <a:t>El elemento más importante es la enzima </a:t>
            </a:r>
            <a:r>
              <a:rPr lang="es-MX" sz="1600" b="1" u="sng" dirty="0">
                <a:latin typeface="+mn-lt"/>
              </a:rPr>
              <a:t>fosfoenolpiruvato carboxilasa (PEPc)</a:t>
            </a:r>
          </a:p>
          <a:p>
            <a:pPr fontAlgn="auto">
              <a:spcBef>
                <a:spcPts val="0"/>
              </a:spcBef>
              <a:spcAft>
                <a:spcPts val="0"/>
              </a:spcAft>
              <a:buFont typeface="Arial" pitchFamily="34" charset="0"/>
              <a:buChar char="•"/>
              <a:defRPr/>
            </a:pPr>
            <a:r>
              <a:rPr lang="es-ES" sz="1600" dirty="0">
                <a:latin typeface="+mn-lt"/>
              </a:rPr>
              <a:t> El co2 se captura y proporciona con gran eficacia, haciendo que su concentración en el mesófilo sea mayor que en plantas C3</a:t>
            </a:r>
          </a:p>
          <a:p>
            <a:pPr fontAlgn="auto">
              <a:spcBef>
                <a:spcPts val="0"/>
              </a:spcBef>
              <a:spcAft>
                <a:spcPts val="0"/>
              </a:spcAft>
              <a:buFont typeface="Arial" pitchFamily="34" charset="0"/>
              <a:buChar char="•"/>
              <a:defRPr/>
            </a:pPr>
            <a:r>
              <a:rPr lang="es-ES" sz="1600" dirty="0">
                <a:latin typeface="+mn-lt"/>
              </a:rPr>
              <a:t>Fija eficicazmente  Co2 en bajas concentraciones</a:t>
            </a:r>
          </a:p>
          <a:p>
            <a:pPr fontAlgn="auto">
              <a:spcBef>
                <a:spcPts val="0"/>
              </a:spcBef>
              <a:spcAft>
                <a:spcPts val="0"/>
              </a:spcAft>
              <a:buFont typeface="Arial" pitchFamily="34" charset="0"/>
              <a:buChar char="•"/>
              <a:defRPr/>
            </a:pPr>
            <a:r>
              <a:rPr lang="es-ES" sz="1600" dirty="0">
                <a:latin typeface="+mn-lt"/>
              </a:rPr>
              <a:t> gramíneas </a:t>
            </a:r>
            <a:r>
              <a:rPr lang="es-ES" sz="1600" dirty="0">
                <a:latin typeface="+mn-lt"/>
              </a:rPr>
              <a:t>como  </a:t>
            </a:r>
            <a:r>
              <a:rPr lang="es-ES" sz="1600" dirty="0">
                <a:latin typeface="+mn-lt"/>
              </a:rPr>
              <a:t>guisantes y las habas y  cultivos como el maíz </a:t>
            </a:r>
            <a:r>
              <a:rPr lang="es-ES" sz="1600" dirty="0">
                <a:latin typeface="+mn-lt"/>
              </a:rPr>
              <a:t>pertenecen </a:t>
            </a:r>
            <a:r>
              <a:rPr lang="es-ES" sz="1600" dirty="0">
                <a:latin typeface="+mn-lt"/>
              </a:rPr>
              <a:t>a este grupo.</a:t>
            </a:r>
          </a:p>
          <a:p>
            <a:pPr fontAlgn="auto">
              <a:spcBef>
                <a:spcPts val="0"/>
              </a:spcBef>
              <a:spcAft>
                <a:spcPts val="0"/>
              </a:spcAft>
              <a:defRPr/>
            </a:pPr>
            <a:endParaRPr lang="es-MX" dirty="0">
              <a:latin typeface="+mn-lt"/>
            </a:endParaRPr>
          </a:p>
          <a:p>
            <a:pPr fontAlgn="auto">
              <a:spcBef>
                <a:spcPts val="0"/>
              </a:spcBef>
              <a:spcAft>
                <a:spcPts val="0"/>
              </a:spcAft>
              <a:defRPr/>
            </a:pPr>
            <a:endParaRPr lang="es-ES" dirty="0">
              <a:effectLst>
                <a:outerShdw blurRad="38100" dist="38100" dir="2700000" algn="tl">
                  <a:srgbClr val="000000">
                    <a:alpha val="43137"/>
                  </a:srgbClr>
                </a:outerShdw>
              </a:effectLst>
              <a:latin typeface="+mn-lt"/>
            </a:endParaRPr>
          </a:p>
          <a:p>
            <a:pPr fontAlgn="auto">
              <a:spcBef>
                <a:spcPts val="0"/>
              </a:spcBef>
              <a:spcAft>
                <a:spcPts val="0"/>
              </a:spcAft>
              <a:defRPr/>
            </a:pPr>
            <a:endParaRPr lang="es-ES" dirty="0">
              <a:latin typeface="+mn-lt"/>
            </a:endParaRPr>
          </a:p>
          <a:p>
            <a:pPr fontAlgn="auto">
              <a:spcBef>
                <a:spcPts val="0"/>
              </a:spcBef>
              <a:spcAft>
                <a:spcPts val="0"/>
              </a:spcAft>
              <a:defRPr/>
            </a:pPr>
            <a:endParaRPr lang="es-ES" dirty="0">
              <a:latin typeface="+mn-lt"/>
            </a:endParaRPr>
          </a:p>
        </p:txBody>
      </p:sp>
      <p:pic>
        <p:nvPicPr>
          <p:cNvPr id="26628" name="Picture 1"/>
          <p:cNvPicPr>
            <a:picLocks noChangeAspect="1" noChangeArrowheads="1"/>
          </p:cNvPicPr>
          <p:nvPr/>
        </p:nvPicPr>
        <p:blipFill>
          <a:blip r:embed="rId2" cstate="print"/>
          <a:srcRect/>
          <a:stretch>
            <a:fillRect/>
          </a:stretch>
        </p:blipFill>
        <p:spPr bwMode="auto">
          <a:xfrm>
            <a:off x="5786438" y="1500188"/>
            <a:ext cx="2857500" cy="4714875"/>
          </a:xfrm>
          <a:prstGeom prst="rect">
            <a:avLst/>
          </a:prstGeom>
          <a:noFill/>
          <a:ln w="9525">
            <a:noFill/>
            <a:miter lim="800000"/>
            <a:headEnd/>
            <a:tailEnd/>
          </a:ln>
        </p:spPr>
      </p:pic>
      <p:sp>
        <p:nvSpPr>
          <p:cNvPr id="26629" name="4 CuadroTexto"/>
          <p:cNvSpPr txBox="1">
            <a:spLocks noChangeArrowheads="1"/>
          </p:cNvSpPr>
          <p:nvPr/>
        </p:nvSpPr>
        <p:spPr bwMode="auto">
          <a:xfrm>
            <a:off x="5786438" y="1285875"/>
            <a:ext cx="2857500" cy="338138"/>
          </a:xfrm>
          <a:prstGeom prst="rect">
            <a:avLst/>
          </a:prstGeom>
          <a:noFill/>
          <a:ln w="9525">
            <a:noFill/>
            <a:miter lim="800000"/>
            <a:headEnd/>
            <a:tailEnd/>
          </a:ln>
        </p:spPr>
        <p:txBody>
          <a:bodyPr>
            <a:spAutoFit/>
          </a:bodyPr>
          <a:lstStyle/>
          <a:p>
            <a:r>
              <a:rPr lang="es-ES" sz="1600">
                <a:latin typeface="Calibri" pitchFamily="34" charset="0"/>
              </a:rPr>
              <a:t>Fotosíntesis en una planta C4</a:t>
            </a:r>
            <a:endParaRPr lang="es-MX" sz="1600">
              <a:latin typeface="Calibri" pitchFamily="34" charset="0"/>
            </a:endParaRPr>
          </a:p>
        </p:txBody>
      </p:sp>
      <p:sp>
        <p:nvSpPr>
          <p:cNvPr id="26630" name="5 CuadroTexto"/>
          <p:cNvSpPr txBox="1">
            <a:spLocks noChangeArrowheads="1"/>
          </p:cNvSpPr>
          <p:nvPr/>
        </p:nvSpPr>
        <p:spPr bwMode="auto">
          <a:xfrm>
            <a:off x="5572125" y="6286500"/>
            <a:ext cx="2857500" cy="369888"/>
          </a:xfrm>
          <a:prstGeom prst="rect">
            <a:avLst/>
          </a:prstGeom>
          <a:noFill/>
          <a:ln w="9525">
            <a:noFill/>
            <a:miter lim="800000"/>
            <a:headEnd/>
            <a:tailEnd/>
          </a:ln>
        </p:spPr>
        <p:txBody>
          <a:bodyPr>
            <a:spAutoFit/>
          </a:bodyPr>
          <a:lstStyle/>
          <a:p>
            <a:r>
              <a:rPr lang="es-MX" sz="900">
                <a:latin typeface="Calibri" pitchFamily="34" charset="0"/>
              </a:rPr>
              <a:t>Imagen:http://profesores.sanvalero.net/~w0548/FSVdocumentos/Fotosintesis%20C3,C4%20y%20CAM.pdf</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6628"/>
                                        </p:tgtEl>
                                        <p:attrNameLst>
                                          <p:attrName>style.visibility</p:attrName>
                                        </p:attrNameLst>
                                      </p:cBhvr>
                                      <p:to>
                                        <p:strVal val="visible"/>
                                      </p:to>
                                    </p:set>
                                    <p:animScale>
                                      <p:cBhvr>
                                        <p:cTn id="7" dur="1000" decel="50000" fill="hold">
                                          <p:stCondLst>
                                            <p:cond delay="0"/>
                                          </p:stCondLst>
                                        </p:cTn>
                                        <p:tgtEl>
                                          <p:spTgt spid="266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628"/>
                                        </p:tgtEl>
                                        <p:attrNameLst>
                                          <p:attrName>ppt_x</p:attrName>
                                          <p:attrName>ppt_y</p:attrName>
                                        </p:attrNameLst>
                                      </p:cBhvr>
                                    </p:animMotion>
                                    <p:animEffect transition="in" filter="fade">
                                      <p:cBhvr>
                                        <p:cTn id="9" dur="10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CuadroTexto"/>
          <p:cNvSpPr txBox="1">
            <a:spLocks noChangeArrowheads="1"/>
          </p:cNvSpPr>
          <p:nvPr/>
        </p:nvSpPr>
        <p:spPr bwMode="auto">
          <a:xfrm>
            <a:off x="571500" y="500063"/>
            <a:ext cx="8143875" cy="3140075"/>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s-ES">
                <a:latin typeface="Calibri" pitchFamily="34" charset="0"/>
              </a:rPr>
              <a:t>El Co2  reacciona con el fosfoenolpiruvato (cat. FEPc)</a:t>
            </a:r>
          </a:p>
          <a:p>
            <a:pPr marL="342900" indent="-342900">
              <a:buFont typeface="Calibri" pitchFamily="34" charset="0"/>
              <a:buAutoNum type="arabicPeriod"/>
            </a:pPr>
            <a:r>
              <a:rPr lang="es-ES">
                <a:latin typeface="Calibri" pitchFamily="34" charset="0"/>
              </a:rPr>
              <a:t>Formación de oxaloacetato</a:t>
            </a:r>
          </a:p>
          <a:p>
            <a:pPr marL="342900" indent="-342900">
              <a:buFont typeface="Calibri" pitchFamily="34" charset="0"/>
              <a:buAutoNum type="arabicPeriod"/>
            </a:pPr>
            <a:r>
              <a:rPr lang="es-ES">
                <a:latin typeface="Calibri" pitchFamily="34" charset="0"/>
              </a:rPr>
              <a:t>El oxaloacetato se convierte en otro compuesto de  4 carbonos: malto . Se requiere NADPH</a:t>
            </a:r>
          </a:p>
          <a:p>
            <a:pPr marL="342900" indent="-342900">
              <a:buFont typeface="Calibri" pitchFamily="34" charset="0"/>
              <a:buAutoNum type="arabicPeriod"/>
            </a:pPr>
            <a:r>
              <a:rPr lang="es-ES">
                <a:latin typeface="Calibri" pitchFamily="34" charset="0"/>
              </a:rPr>
              <a:t>El malato pasa a los cloroplastos de las células de vaina de haz</a:t>
            </a:r>
          </a:p>
          <a:p>
            <a:pPr marL="342900" indent="-342900">
              <a:buFont typeface="Calibri" pitchFamily="34" charset="0"/>
              <a:buAutoNum type="arabicPeriod"/>
            </a:pPr>
            <a:r>
              <a:rPr lang="es-ES">
                <a:latin typeface="Calibri" pitchFamily="34" charset="0"/>
              </a:rPr>
              <a:t>En la vaina de haz el malato es descarboxilado en Co2 y piruvato, así como NADPH</a:t>
            </a:r>
          </a:p>
          <a:p>
            <a:pPr marL="342900" indent="-342900">
              <a:buFont typeface="Calibri" pitchFamily="34" charset="0"/>
              <a:buAutoNum type="arabicPeriod"/>
            </a:pPr>
            <a:r>
              <a:rPr lang="es-ES">
                <a:latin typeface="Calibri" pitchFamily="34" charset="0"/>
              </a:rPr>
              <a:t>El co2 se combina con Ribulosa bifosfato (cat. Rubisco) y pasa al ciclo de Calvin</a:t>
            </a:r>
          </a:p>
          <a:p>
            <a:pPr marL="342900" indent="-342900">
              <a:buFont typeface="Calibri" pitchFamily="34" charset="0"/>
              <a:buAutoNum type="arabicPeriod"/>
            </a:pPr>
            <a:r>
              <a:rPr lang="es-ES">
                <a:latin typeface="Calibri" pitchFamily="34" charset="0"/>
              </a:rPr>
              <a:t>El piruvato regresa a la  célula del mesófilo donde reacciona con ATP</a:t>
            </a:r>
          </a:p>
          <a:p>
            <a:pPr marL="342900" indent="-342900">
              <a:buFont typeface="Calibri" pitchFamily="34" charset="0"/>
              <a:buAutoNum type="arabicPeriod"/>
            </a:pPr>
            <a:r>
              <a:rPr lang="es-ES">
                <a:latin typeface="Calibri" pitchFamily="34" charset="0"/>
              </a:rPr>
              <a:t>Se regenera el fosfoenolpiruvato.</a:t>
            </a:r>
          </a:p>
          <a:p>
            <a:pPr marL="342900" indent="-342900">
              <a:buFont typeface="Calibri" pitchFamily="34" charset="0"/>
              <a:buAutoNum type="arabicPeriod"/>
            </a:pPr>
            <a:endParaRPr lang="es-MX">
              <a:latin typeface="Calibri" pitchFamily="34" charset="0"/>
            </a:endParaRPr>
          </a:p>
        </p:txBody>
      </p:sp>
      <p:pic>
        <p:nvPicPr>
          <p:cNvPr id="27651" name="Picture 2" descr="http://www.agro.uba.ar/~batista/EE/images/wpe10.jpg"/>
          <p:cNvPicPr>
            <a:picLocks noChangeAspect="1" noChangeArrowheads="1"/>
          </p:cNvPicPr>
          <p:nvPr/>
        </p:nvPicPr>
        <p:blipFill>
          <a:blip r:embed="rId2" cstate="print"/>
          <a:srcRect l="44470" t="401"/>
          <a:stretch>
            <a:fillRect/>
          </a:stretch>
        </p:blipFill>
        <p:spPr bwMode="auto">
          <a:xfrm>
            <a:off x="928688" y="3429000"/>
            <a:ext cx="3001962" cy="3052763"/>
          </a:xfrm>
          <a:prstGeom prst="rect">
            <a:avLst/>
          </a:prstGeom>
          <a:noFill/>
          <a:ln w="9525">
            <a:noFill/>
            <a:miter lim="800000"/>
            <a:headEnd/>
            <a:tailEnd/>
          </a:ln>
        </p:spPr>
      </p:pic>
      <p:sp>
        <p:nvSpPr>
          <p:cNvPr id="27652" name="4 CuadroTexto"/>
          <p:cNvSpPr txBox="1">
            <a:spLocks noChangeArrowheads="1"/>
          </p:cNvSpPr>
          <p:nvPr/>
        </p:nvSpPr>
        <p:spPr bwMode="auto">
          <a:xfrm>
            <a:off x="642938" y="6357938"/>
            <a:ext cx="3357562" cy="230187"/>
          </a:xfrm>
          <a:prstGeom prst="rect">
            <a:avLst/>
          </a:prstGeom>
          <a:noFill/>
          <a:ln w="9525">
            <a:noFill/>
            <a:miter lim="800000"/>
            <a:headEnd/>
            <a:tailEnd/>
          </a:ln>
        </p:spPr>
        <p:txBody>
          <a:bodyPr>
            <a:spAutoFit/>
          </a:bodyPr>
          <a:lstStyle/>
          <a:p>
            <a:r>
              <a:rPr lang="es-MX" sz="900">
                <a:latin typeface="Calibri" pitchFamily="34" charset="0"/>
              </a:rPr>
              <a:t>Imagen: http://www.agro.uba.ar/~batista/EE/images/wpe10.jpg</a:t>
            </a:r>
          </a:p>
        </p:txBody>
      </p:sp>
      <p:pic>
        <p:nvPicPr>
          <p:cNvPr id="27653" name="5 Imagen" descr="fijacion_de_carbono02.jpg"/>
          <p:cNvPicPr>
            <a:picLocks noChangeAspect="1"/>
          </p:cNvPicPr>
          <p:nvPr/>
        </p:nvPicPr>
        <p:blipFill>
          <a:blip r:embed="rId3" cstate="print"/>
          <a:srcRect/>
          <a:stretch>
            <a:fillRect/>
          </a:stretch>
        </p:blipFill>
        <p:spPr bwMode="auto">
          <a:xfrm>
            <a:off x="5000625" y="285750"/>
            <a:ext cx="3786188" cy="6323013"/>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fade">
                                      <p:cBhvr>
                                        <p:cTn id="7" dur="800" decel="100000"/>
                                        <p:tgtEl>
                                          <p:spTgt spid="27651"/>
                                        </p:tgtEl>
                                      </p:cBhvr>
                                    </p:animEffect>
                                    <p:anim calcmode="lin" valueType="num">
                                      <p:cBhvr>
                                        <p:cTn id="8" dur="800" decel="100000" fill="hold"/>
                                        <p:tgtEl>
                                          <p:spTgt spid="27651"/>
                                        </p:tgtEl>
                                        <p:attrNameLst>
                                          <p:attrName>style.rotation</p:attrName>
                                        </p:attrNameLst>
                                      </p:cBhvr>
                                      <p:tavLst>
                                        <p:tav tm="0">
                                          <p:val>
                                            <p:fltVal val="-90"/>
                                          </p:val>
                                        </p:tav>
                                        <p:tav tm="100000">
                                          <p:val>
                                            <p:fltVal val="0"/>
                                          </p:val>
                                        </p:tav>
                                      </p:tavLst>
                                    </p:anim>
                                    <p:anim calcmode="lin" valueType="num">
                                      <p:cBhvr>
                                        <p:cTn id="9" dur="800" decel="100000" fill="hold"/>
                                        <p:tgtEl>
                                          <p:spTgt spid="27651"/>
                                        </p:tgtEl>
                                        <p:attrNameLst>
                                          <p:attrName>ppt_x</p:attrName>
                                        </p:attrNameLst>
                                      </p:cBhvr>
                                      <p:tavLst>
                                        <p:tav tm="0">
                                          <p:val>
                                            <p:strVal val="#ppt_x+0.4"/>
                                          </p:val>
                                        </p:tav>
                                        <p:tav tm="100000">
                                          <p:val>
                                            <p:strVal val="#ppt_x-0.05"/>
                                          </p:val>
                                        </p:tav>
                                      </p:tavLst>
                                    </p:anim>
                                    <p:anim calcmode="lin" valueType="num">
                                      <p:cBhvr>
                                        <p:cTn id="10" dur="800" decel="100000" fill="hold"/>
                                        <p:tgtEl>
                                          <p:spTgt spid="2765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765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765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5000"/>
                                  </p:stCondLst>
                                  <p:childTnLst>
                                    <p:set>
                                      <p:cBhvr>
                                        <p:cTn id="16" dur="1" fill="hold">
                                          <p:stCondLst>
                                            <p:cond delay="0"/>
                                          </p:stCondLst>
                                        </p:cTn>
                                        <p:tgtEl>
                                          <p:spTgt spid="27653"/>
                                        </p:tgtEl>
                                        <p:attrNameLst>
                                          <p:attrName>style.visibility</p:attrName>
                                        </p:attrNameLst>
                                      </p:cBhvr>
                                      <p:to>
                                        <p:strVal val="visible"/>
                                      </p:to>
                                    </p:set>
                                    <p:animEffect transition="in" filter="fade">
                                      <p:cBhvr>
                                        <p:cTn id="17" dur="20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idx="4294967295"/>
          </p:nvPr>
        </p:nvSpPr>
        <p:spPr>
          <a:xfrm>
            <a:off x="0" y="274638"/>
            <a:ext cx="8229600" cy="1143000"/>
          </a:xfrm>
        </p:spPr>
        <p:txBody>
          <a:bodyPr/>
          <a:lstStyle/>
          <a:p>
            <a:pPr eaLnBrk="1" hangingPunct="1"/>
            <a:r>
              <a:rPr lang="es-ES" sz="4000" smtClean="0"/>
              <a:t>Ruta CAM </a:t>
            </a:r>
            <a:br>
              <a:rPr lang="es-ES" sz="4000" smtClean="0"/>
            </a:br>
            <a:r>
              <a:rPr lang="es-ES" sz="2400" smtClean="0"/>
              <a:t>(metabolismo ácido de las crasuláceas)</a:t>
            </a:r>
            <a:endParaRPr lang="es-MX" sz="2400" smtClean="0"/>
          </a:p>
        </p:txBody>
      </p:sp>
      <p:sp>
        <p:nvSpPr>
          <p:cNvPr id="28675" name="2 CuadroTexto"/>
          <p:cNvSpPr txBox="1">
            <a:spLocks noChangeArrowheads="1"/>
          </p:cNvSpPr>
          <p:nvPr/>
        </p:nvSpPr>
        <p:spPr bwMode="auto">
          <a:xfrm>
            <a:off x="357188" y="1643063"/>
            <a:ext cx="3929062" cy="2586037"/>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La fijación del CO2 ocurre durante la noche</a:t>
            </a:r>
          </a:p>
          <a:p>
            <a:pPr>
              <a:buFont typeface="Arial" charset="0"/>
              <a:buChar char="•"/>
            </a:pPr>
            <a:r>
              <a:rPr lang="es-ES">
                <a:latin typeface="Calibri" pitchFamily="34" charset="0"/>
              </a:rPr>
              <a:t> Ocurre en plantas que viven en condiciones de extrema sequedad o </a:t>
            </a:r>
            <a:r>
              <a:rPr lang="es-ES" i="1">
                <a:latin typeface="Calibri" pitchFamily="34" charset="0"/>
              </a:rPr>
              <a:t>xéricas  </a:t>
            </a:r>
            <a:r>
              <a:rPr lang="es-ES" sz="1600" i="1">
                <a:latin typeface="Calibri" pitchFamily="34" charset="0"/>
              </a:rPr>
              <a:t>(Cactaceae, Liliaceae, Orchidaceae)</a:t>
            </a:r>
          </a:p>
          <a:p>
            <a:pPr>
              <a:buFont typeface="Arial" charset="0"/>
              <a:buChar char="•"/>
            </a:pPr>
            <a:r>
              <a:rPr lang="es-ES">
                <a:latin typeface="Calibri" pitchFamily="34" charset="0"/>
              </a:rPr>
              <a:t> las plantas abren los estomas durante la noche para evitar la excesiva  perdida de agua y captar CO2</a:t>
            </a:r>
          </a:p>
          <a:p>
            <a:pPr>
              <a:buFont typeface="Arial" charset="0"/>
              <a:buChar char="•"/>
            </a:pPr>
            <a:endParaRPr lang="es-ES">
              <a:latin typeface="Calibri" pitchFamily="34" charset="0"/>
            </a:endParaRPr>
          </a:p>
        </p:txBody>
      </p:sp>
      <p:pic>
        <p:nvPicPr>
          <p:cNvPr id="28676" name="Picture 2" descr="http://www.senderoxtrem.com/imagenes/flora-fauna/flora/familia-cactaceas-opuntia-ficus-indica-chumbera-nopal.jpg"/>
          <p:cNvPicPr>
            <a:picLocks noChangeAspect="1" noChangeArrowheads="1"/>
          </p:cNvPicPr>
          <p:nvPr/>
        </p:nvPicPr>
        <p:blipFill>
          <a:blip r:embed="rId2" cstate="print"/>
          <a:srcRect l="3261" t="4256" r="3807" b="4256"/>
          <a:stretch>
            <a:fillRect/>
          </a:stretch>
        </p:blipFill>
        <p:spPr bwMode="auto">
          <a:xfrm>
            <a:off x="4500563" y="1785938"/>
            <a:ext cx="3571875" cy="2693987"/>
          </a:xfrm>
          <a:prstGeom prst="rect">
            <a:avLst/>
          </a:prstGeom>
          <a:noFill/>
          <a:ln w="9525">
            <a:noFill/>
            <a:miter lim="800000"/>
            <a:headEnd/>
            <a:tailEnd/>
          </a:ln>
        </p:spPr>
      </p:pic>
      <p:sp>
        <p:nvSpPr>
          <p:cNvPr id="28677" name="4 CuadroTexto"/>
          <p:cNvSpPr txBox="1">
            <a:spLocks noChangeArrowheads="1"/>
          </p:cNvSpPr>
          <p:nvPr/>
        </p:nvSpPr>
        <p:spPr bwMode="auto">
          <a:xfrm>
            <a:off x="4500563" y="4572000"/>
            <a:ext cx="3571875" cy="369888"/>
          </a:xfrm>
          <a:prstGeom prst="rect">
            <a:avLst/>
          </a:prstGeom>
          <a:noFill/>
          <a:ln w="9525">
            <a:noFill/>
            <a:miter lim="800000"/>
            <a:headEnd/>
            <a:tailEnd/>
          </a:ln>
        </p:spPr>
        <p:txBody>
          <a:bodyPr>
            <a:spAutoFit/>
          </a:bodyPr>
          <a:lstStyle/>
          <a:p>
            <a:r>
              <a:rPr lang="es-MX" sz="900">
                <a:latin typeface="Calibri" pitchFamily="34" charset="0"/>
              </a:rPr>
              <a:t>Foto http:www.senderoxtrem.com/imagenes/flora-fauna/flora/familia-cactaceas-opuntia-ficus-indica-chumbera-nopal.jpg</a:t>
            </a:r>
          </a:p>
        </p:txBody>
      </p:sp>
      <p:sp>
        <p:nvSpPr>
          <p:cNvPr id="28678" name="5 CuadroTexto"/>
          <p:cNvSpPr txBox="1">
            <a:spLocks noChangeArrowheads="1"/>
          </p:cNvSpPr>
          <p:nvPr/>
        </p:nvSpPr>
        <p:spPr bwMode="auto">
          <a:xfrm>
            <a:off x="6000750" y="4214813"/>
            <a:ext cx="2071688" cy="369887"/>
          </a:xfrm>
          <a:prstGeom prst="rect">
            <a:avLst/>
          </a:prstGeom>
          <a:noFill/>
          <a:ln w="9525">
            <a:noFill/>
            <a:miter lim="800000"/>
            <a:headEnd/>
            <a:tailEnd/>
          </a:ln>
        </p:spPr>
        <p:txBody>
          <a:bodyPr>
            <a:spAutoFit/>
          </a:bodyPr>
          <a:lstStyle/>
          <a:p>
            <a:r>
              <a:rPr lang="es-ES">
                <a:solidFill>
                  <a:schemeClr val="bg1"/>
                </a:solidFill>
                <a:latin typeface="Calibri" pitchFamily="34" charset="0"/>
              </a:rPr>
              <a:t>Familia. cactáceas</a:t>
            </a:r>
            <a:endParaRPr lang="es-MX">
              <a:solidFill>
                <a:schemeClr val="bg1"/>
              </a:solidFill>
              <a:latin typeface="Calibri" pitchFamily="34" charset="0"/>
            </a:endParaRPr>
          </a:p>
        </p:txBody>
      </p:sp>
      <p:pic>
        <p:nvPicPr>
          <p:cNvPr id="28679" name="Picture 4" descr="http://1.bp.blogspot.com/_cXFXOZ2ZKUE/Rz3WVlc3c-I/AAAAAAAAAck/C0XIqHNzNtA/s400/lypocoides+variegada.jpg"/>
          <p:cNvPicPr>
            <a:picLocks noChangeAspect="1" noChangeArrowheads="1"/>
          </p:cNvPicPr>
          <p:nvPr/>
        </p:nvPicPr>
        <p:blipFill>
          <a:blip r:embed="rId3" cstate="print"/>
          <a:srcRect/>
          <a:stretch>
            <a:fillRect/>
          </a:stretch>
        </p:blipFill>
        <p:spPr bwMode="auto">
          <a:xfrm>
            <a:off x="1214438" y="3929063"/>
            <a:ext cx="2286000" cy="2665412"/>
          </a:xfrm>
          <a:prstGeom prst="rect">
            <a:avLst/>
          </a:prstGeom>
          <a:noFill/>
          <a:ln w="9525">
            <a:noFill/>
            <a:miter lim="800000"/>
            <a:headEnd/>
            <a:tailEnd/>
          </a:ln>
        </p:spPr>
      </p:pic>
      <p:sp>
        <p:nvSpPr>
          <p:cNvPr id="28680" name="7 CuadroTexto"/>
          <p:cNvSpPr txBox="1">
            <a:spLocks noChangeArrowheads="1"/>
          </p:cNvSpPr>
          <p:nvPr/>
        </p:nvSpPr>
        <p:spPr bwMode="auto">
          <a:xfrm>
            <a:off x="1357313" y="6286500"/>
            <a:ext cx="2000250" cy="338138"/>
          </a:xfrm>
          <a:prstGeom prst="rect">
            <a:avLst/>
          </a:prstGeom>
          <a:noFill/>
          <a:ln w="9525">
            <a:noFill/>
            <a:miter lim="800000"/>
            <a:headEnd/>
            <a:tailEnd/>
          </a:ln>
        </p:spPr>
        <p:txBody>
          <a:bodyPr>
            <a:spAutoFit/>
          </a:bodyPr>
          <a:lstStyle/>
          <a:p>
            <a:r>
              <a:rPr lang="es-ES" sz="1600">
                <a:solidFill>
                  <a:schemeClr val="bg1"/>
                </a:solidFill>
                <a:latin typeface="Calibri" pitchFamily="34" charset="0"/>
              </a:rPr>
              <a:t>Familia: crasuláceas</a:t>
            </a:r>
            <a:endParaRPr lang="es-MX" sz="1600">
              <a:solidFill>
                <a:schemeClr val="bg1"/>
              </a:solidFill>
              <a:latin typeface="Calibri" pitchFamily="34" charset="0"/>
            </a:endParaRPr>
          </a:p>
        </p:txBody>
      </p:sp>
      <p:sp>
        <p:nvSpPr>
          <p:cNvPr id="28681" name="10 CuadroTexto"/>
          <p:cNvSpPr txBox="1">
            <a:spLocks noChangeArrowheads="1"/>
          </p:cNvSpPr>
          <p:nvPr/>
        </p:nvSpPr>
        <p:spPr bwMode="auto">
          <a:xfrm>
            <a:off x="3500438" y="6143625"/>
            <a:ext cx="2786062" cy="338138"/>
          </a:xfrm>
          <a:prstGeom prst="rect">
            <a:avLst/>
          </a:prstGeom>
          <a:noFill/>
          <a:ln w="9525">
            <a:noFill/>
            <a:miter lim="800000"/>
            <a:headEnd/>
            <a:tailEnd/>
          </a:ln>
        </p:spPr>
        <p:txBody>
          <a:bodyPr>
            <a:spAutoFit/>
          </a:bodyPr>
          <a:lstStyle/>
          <a:p>
            <a:r>
              <a:rPr lang="es-MX" sz="800">
                <a:latin typeface="Calibri" pitchFamily="34" charset="0"/>
                <a:hlinkClick r:id="rId4"/>
              </a:rPr>
              <a:t>Foto:http://1.bp.blogspot.com/_cXFXOZ2ZKUE/Rz3WVlc3cI/AAAAAAAAAck/C0XIqHNzNtA/s400/lypocoides+variegada.jpg</a:t>
            </a:r>
            <a:endParaRPr lang="es-MX" sz="800">
              <a:latin typeface="Calibri" pitchFamily="34" charset="0"/>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blinds(horizontal)">
                                      <p:cBhvr>
                                        <p:cTn id="7" dur="1000"/>
                                        <p:tgtEl>
                                          <p:spTgt spid="2867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8677"/>
                                        </p:tgtEl>
                                        <p:attrNameLst>
                                          <p:attrName>style.visibility</p:attrName>
                                        </p:attrNameLst>
                                      </p:cBhvr>
                                      <p:to>
                                        <p:strVal val="visible"/>
                                      </p:to>
                                    </p:set>
                                    <p:animEffect transition="in" filter="blinds(horizontal)">
                                      <p:cBhvr>
                                        <p:cTn id="10" dur="500"/>
                                        <p:tgtEl>
                                          <p:spTgt spid="2867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8678"/>
                                        </p:tgtEl>
                                        <p:attrNameLst>
                                          <p:attrName>style.visibility</p:attrName>
                                        </p:attrNameLst>
                                      </p:cBhvr>
                                      <p:to>
                                        <p:strVal val="visible"/>
                                      </p:to>
                                    </p:set>
                                    <p:animEffect transition="in" filter="blinds(horizontal)">
                                      <p:cBhvr>
                                        <p:cTn id="13" dur="500"/>
                                        <p:tgtEl>
                                          <p:spTgt spid="28678"/>
                                        </p:tgtEl>
                                      </p:cBhvr>
                                    </p:animEffect>
                                  </p:childTnLst>
                                </p:cTn>
                              </p:par>
                              <p:par>
                                <p:cTn id="14" presetID="3" presetClass="entr" presetSubtype="10" fill="hold" nodeType="withEffect">
                                  <p:stCondLst>
                                    <p:cond delay="0"/>
                                  </p:stCondLst>
                                  <p:childTnLst>
                                    <p:set>
                                      <p:cBhvr>
                                        <p:cTn id="15" dur="1" fill="hold">
                                          <p:stCondLst>
                                            <p:cond delay="0"/>
                                          </p:stCondLst>
                                        </p:cTn>
                                        <p:tgtEl>
                                          <p:spTgt spid="28679"/>
                                        </p:tgtEl>
                                        <p:attrNameLst>
                                          <p:attrName>style.visibility</p:attrName>
                                        </p:attrNameLst>
                                      </p:cBhvr>
                                      <p:to>
                                        <p:strVal val="visible"/>
                                      </p:to>
                                    </p:set>
                                    <p:animEffect transition="in" filter="blinds(horizontal)">
                                      <p:cBhvr>
                                        <p:cTn id="16" dur="500"/>
                                        <p:tgtEl>
                                          <p:spTgt spid="2867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680"/>
                                        </p:tgtEl>
                                        <p:attrNameLst>
                                          <p:attrName>style.visibility</p:attrName>
                                        </p:attrNameLst>
                                      </p:cBhvr>
                                      <p:to>
                                        <p:strVal val="visible"/>
                                      </p:to>
                                    </p:set>
                                    <p:animEffect transition="in" filter="blinds(horizontal)">
                                      <p:cBhvr>
                                        <p:cTn id="19" dur="500"/>
                                        <p:tgtEl>
                                          <p:spTgt spid="2868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8681"/>
                                        </p:tgtEl>
                                        <p:attrNameLst>
                                          <p:attrName>style.visibility</p:attrName>
                                        </p:attrNameLst>
                                      </p:cBhvr>
                                      <p:to>
                                        <p:strVal val="visible"/>
                                      </p:to>
                                    </p:set>
                                    <p:animEffect transition="in" filter="blinds(horizontal)">
                                      <p:cBhvr>
                                        <p:cTn id="22" dur="500"/>
                                        <p:tgtEl>
                                          <p:spTgt spid="28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28678" grpId="0"/>
      <p:bldP spid="28680" grpId="0"/>
      <p:bldP spid="2868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5 CuadroTexto"/>
          <p:cNvSpPr txBox="1">
            <a:spLocks noChangeArrowheads="1"/>
          </p:cNvSpPr>
          <p:nvPr/>
        </p:nvSpPr>
        <p:spPr bwMode="auto">
          <a:xfrm>
            <a:off x="928688" y="714375"/>
            <a:ext cx="7643812" cy="34163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s-ES">
                <a:latin typeface="Calibri" pitchFamily="34" charset="0"/>
              </a:rPr>
              <a:t>El Co2  reacciona con el fosfoenolpiruvato (cat. FEPc)</a:t>
            </a:r>
          </a:p>
          <a:p>
            <a:pPr marL="342900" indent="-342900">
              <a:buFont typeface="Calibri" pitchFamily="34" charset="0"/>
              <a:buAutoNum type="arabicPeriod"/>
            </a:pPr>
            <a:r>
              <a:rPr lang="es-ES">
                <a:latin typeface="Calibri" pitchFamily="34" charset="0"/>
              </a:rPr>
              <a:t>Formación de oxaloacetato</a:t>
            </a:r>
          </a:p>
          <a:p>
            <a:pPr marL="342900" indent="-342900">
              <a:buFont typeface="Calibri" pitchFamily="34" charset="0"/>
              <a:buAutoNum type="arabicPeriod"/>
            </a:pPr>
            <a:r>
              <a:rPr lang="es-ES">
                <a:latin typeface="Calibri" pitchFamily="34" charset="0"/>
              </a:rPr>
              <a:t>El oxaloacetato se convierte en otro compuesto de  4 carbonos: malto o ácido málico  donde se requiere NADPH</a:t>
            </a:r>
          </a:p>
          <a:p>
            <a:pPr marL="342900" indent="-342900">
              <a:buFont typeface="Calibri" pitchFamily="34" charset="0"/>
              <a:buAutoNum type="arabicPeriod"/>
            </a:pPr>
            <a:r>
              <a:rPr lang="es-ES">
                <a:latin typeface="Calibri" pitchFamily="34" charset="0"/>
              </a:rPr>
              <a:t>El malato es almacenado en las vacuolas celulares</a:t>
            </a:r>
          </a:p>
          <a:p>
            <a:pPr marL="342900" indent="-342900">
              <a:buFont typeface="Calibri" pitchFamily="34" charset="0"/>
              <a:buAutoNum type="arabicPeriod"/>
            </a:pPr>
            <a:r>
              <a:rPr lang="es-ES">
                <a:latin typeface="Calibri" pitchFamily="34" charset="0"/>
              </a:rPr>
              <a:t>Durante el día, con los estomas cerrados, el CO2  se separa del malato por descarboxilación.  El CO2 se encuentra en el tejido de la hoja para su fijación en azúcares mediante el ciclo de Calvin (C3)</a:t>
            </a:r>
          </a:p>
          <a:p>
            <a:pPr marL="342900" indent="-342900">
              <a:buFont typeface="Calibri" pitchFamily="34" charset="0"/>
              <a:buAutoNum type="arabicPeriod"/>
            </a:pPr>
            <a:endParaRPr lang="es-ES">
              <a:latin typeface="Calibri" pitchFamily="34" charset="0"/>
            </a:endParaRPr>
          </a:p>
          <a:p>
            <a:pPr marL="342900" indent="-342900"/>
            <a:endParaRPr lang="es-ES">
              <a:latin typeface="Calibri" pitchFamily="34" charset="0"/>
            </a:endParaRPr>
          </a:p>
          <a:p>
            <a:pPr marL="342900" indent="-342900">
              <a:buFont typeface="Calibri" pitchFamily="34" charset="0"/>
              <a:buAutoNum type="arabicPeriod"/>
            </a:pPr>
            <a:endParaRPr lang="es-ES">
              <a:latin typeface="Calibri" pitchFamily="34" charset="0"/>
            </a:endParaRPr>
          </a:p>
          <a:p>
            <a:pPr marL="342900" indent="-342900"/>
            <a:endParaRPr lang="es-MX">
              <a:latin typeface="Calibri" pitchFamily="34" charset="0"/>
            </a:endParaRPr>
          </a:p>
        </p:txBody>
      </p:sp>
      <p:pic>
        <p:nvPicPr>
          <p:cNvPr id="29699" name="Picture 3"/>
          <p:cNvPicPr>
            <a:picLocks noChangeAspect="1" noChangeArrowheads="1"/>
          </p:cNvPicPr>
          <p:nvPr/>
        </p:nvPicPr>
        <p:blipFill>
          <a:blip r:embed="rId2" cstate="print"/>
          <a:srcRect t="6441" r="16280"/>
          <a:stretch>
            <a:fillRect/>
          </a:stretch>
        </p:blipFill>
        <p:spPr bwMode="auto">
          <a:xfrm>
            <a:off x="1285875" y="3071813"/>
            <a:ext cx="2571750" cy="3113087"/>
          </a:xfrm>
          <a:prstGeom prst="rect">
            <a:avLst/>
          </a:prstGeom>
          <a:noFill/>
          <a:ln w="9525">
            <a:noFill/>
            <a:miter lim="800000"/>
            <a:headEnd/>
            <a:tailEnd/>
          </a:ln>
        </p:spPr>
      </p:pic>
      <p:pic>
        <p:nvPicPr>
          <p:cNvPr id="29700" name="Picture 4"/>
          <p:cNvPicPr>
            <a:picLocks noChangeAspect="1" noChangeArrowheads="1"/>
          </p:cNvPicPr>
          <p:nvPr/>
        </p:nvPicPr>
        <p:blipFill>
          <a:blip r:embed="rId3" cstate="print"/>
          <a:srcRect/>
          <a:stretch>
            <a:fillRect/>
          </a:stretch>
        </p:blipFill>
        <p:spPr bwMode="auto">
          <a:xfrm>
            <a:off x="5786438" y="2857500"/>
            <a:ext cx="2857500" cy="3257550"/>
          </a:xfrm>
          <a:prstGeom prst="rect">
            <a:avLst/>
          </a:prstGeom>
          <a:noFill/>
          <a:ln w="9525">
            <a:noFill/>
            <a:miter lim="800000"/>
            <a:headEnd/>
            <a:tailEnd/>
          </a:ln>
        </p:spPr>
      </p:pic>
      <p:sp>
        <p:nvSpPr>
          <p:cNvPr id="29701" name="10 CuadroTexto"/>
          <p:cNvSpPr txBox="1">
            <a:spLocks noChangeArrowheads="1"/>
          </p:cNvSpPr>
          <p:nvPr/>
        </p:nvSpPr>
        <p:spPr bwMode="auto">
          <a:xfrm>
            <a:off x="4000500" y="4357688"/>
            <a:ext cx="1714500" cy="1200150"/>
          </a:xfrm>
          <a:prstGeom prst="rect">
            <a:avLst/>
          </a:prstGeom>
          <a:noFill/>
          <a:ln w="9525">
            <a:noFill/>
            <a:miter lim="800000"/>
            <a:headEnd/>
            <a:tailEnd/>
          </a:ln>
        </p:spPr>
        <p:txBody>
          <a:bodyPr>
            <a:spAutoFit/>
          </a:bodyPr>
          <a:lstStyle/>
          <a:p>
            <a:r>
              <a:rPr lang="es-ES">
                <a:latin typeface="Calibri" pitchFamily="34" charset="0"/>
              </a:rPr>
              <a:t>Fotosíntesis de plantas CAM durante </a:t>
            </a:r>
            <a:r>
              <a:rPr lang="es-MX">
                <a:latin typeface="Calibri" pitchFamily="34" charset="0"/>
              </a:rPr>
              <a:t>el día y la noche</a:t>
            </a:r>
          </a:p>
        </p:txBody>
      </p:sp>
      <p:sp>
        <p:nvSpPr>
          <p:cNvPr id="29702" name="11 CuadroTexto"/>
          <p:cNvSpPr txBox="1">
            <a:spLocks noChangeArrowheads="1"/>
          </p:cNvSpPr>
          <p:nvPr/>
        </p:nvSpPr>
        <p:spPr bwMode="auto">
          <a:xfrm>
            <a:off x="4929188" y="6286500"/>
            <a:ext cx="3357562" cy="508000"/>
          </a:xfrm>
          <a:prstGeom prst="rect">
            <a:avLst/>
          </a:prstGeom>
          <a:noFill/>
          <a:ln w="9525">
            <a:noFill/>
            <a:miter lim="800000"/>
            <a:headEnd/>
            <a:tailEnd/>
          </a:ln>
        </p:spPr>
        <p:txBody>
          <a:bodyPr>
            <a:spAutoFit/>
          </a:bodyPr>
          <a:lstStyle/>
          <a:p>
            <a:r>
              <a:rPr lang="es-MX" sz="900">
                <a:latin typeface="Calibri" pitchFamily="34" charset="0"/>
              </a:rPr>
              <a:t>Imágenes: http://profesores.sanvalero.net/~w0548/FSVdocumentos/Fotosintesis%20C3,C4%20y%20CAM.pdf</a:t>
            </a:r>
          </a:p>
        </p:txBody>
      </p:sp>
      <p:pic>
        <p:nvPicPr>
          <p:cNvPr id="29703" name="Picture 5" descr="C:\Users\Carolina\AppData\Local\Microsoft\Windows\Temporary Internet Files\Content.IE5\1BIB9CKT\MMj03363520000[1].gif"/>
          <p:cNvPicPr>
            <a:picLocks noChangeAspect="1" noChangeArrowheads="1" noCrop="1"/>
          </p:cNvPicPr>
          <p:nvPr/>
        </p:nvPicPr>
        <p:blipFill>
          <a:blip r:embed="rId4" cstate="print"/>
          <a:srcRect/>
          <a:stretch>
            <a:fillRect/>
          </a:stretch>
        </p:blipFill>
        <p:spPr bwMode="auto">
          <a:xfrm>
            <a:off x="642938" y="3143250"/>
            <a:ext cx="723900" cy="742950"/>
          </a:xfrm>
          <a:prstGeom prst="rect">
            <a:avLst/>
          </a:prstGeom>
          <a:noFill/>
          <a:ln w="9525">
            <a:noFill/>
            <a:miter lim="800000"/>
            <a:headEnd/>
            <a:tailEnd/>
          </a:ln>
        </p:spPr>
      </p:pic>
      <p:pic>
        <p:nvPicPr>
          <p:cNvPr id="29704" name="Picture 6" descr="C:\Users\Carolina\AppData\Local\Microsoft\Windows\Temporary Internet Files\Content.IE5\9UFFAZQV\MMj02827620000[1].gif"/>
          <p:cNvPicPr>
            <a:picLocks noChangeAspect="1" noChangeArrowheads="1" noCrop="1"/>
          </p:cNvPicPr>
          <p:nvPr/>
        </p:nvPicPr>
        <p:blipFill>
          <a:blip r:embed="rId5" cstate="print"/>
          <a:srcRect/>
          <a:stretch>
            <a:fillRect/>
          </a:stretch>
        </p:blipFill>
        <p:spPr bwMode="auto">
          <a:xfrm>
            <a:off x="5000625" y="3214688"/>
            <a:ext cx="779463" cy="819150"/>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idx="4294967295"/>
          </p:nvPr>
        </p:nvSpPr>
        <p:spPr>
          <a:xfrm>
            <a:off x="0" y="274638"/>
            <a:ext cx="8229600" cy="1143000"/>
          </a:xfrm>
        </p:spPr>
        <p:txBody>
          <a:bodyPr/>
          <a:lstStyle/>
          <a:p>
            <a:pPr eaLnBrk="1" hangingPunct="1"/>
            <a:r>
              <a:rPr lang="es-ES" sz="4000" smtClean="0"/>
              <a:t>Diferencias entre rutas C3, C4 y CAM</a:t>
            </a:r>
            <a:endParaRPr lang="es-MX" sz="4000" smtClean="0"/>
          </a:p>
        </p:txBody>
      </p:sp>
      <p:sp>
        <p:nvSpPr>
          <p:cNvPr id="3" name="2 CuadroTexto"/>
          <p:cNvSpPr txBox="1"/>
          <p:nvPr/>
        </p:nvSpPr>
        <p:spPr>
          <a:xfrm>
            <a:off x="642938" y="1357313"/>
            <a:ext cx="7858125" cy="4246562"/>
          </a:xfrm>
          <a:prstGeom prst="rect">
            <a:avLst/>
          </a:prstGeom>
          <a:noFill/>
        </p:spPr>
        <p:txBody>
          <a:bodyPr>
            <a:spAutoFit/>
          </a:bodyPr>
          <a:lstStyle/>
          <a:p>
            <a:pPr fontAlgn="auto">
              <a:spcBef>
                <a:spcPts val="0"/>
              </a:spcBef>
              <a:spcAft>
                <a:spcPts val="0"/>
              </a:spcAft>
              <a:defRPr/>
            </a:pPr>
            <a:r>
              <a:rPr lang="es-ES" dirty="0">
                <a:latin typeface="+mn-lt"/>
              </a:rPr>
              <a:t>Las Rutas C3 y c4 se producen en lugares diferentes de la hoja en la ruta c4:</a:t>
            </a:r>
          </a:p>
          <a:p>
            <a:pPr marL="342900" indent="-342900" fontAlgn="auto">
              <a:spcBef>
                <a:spcPts val="0"/>
              </a:spcBef>
              <a:spcAft>
                <a:spcPts val="0"/>
              </a:spcAft>
              <a:buFont typeface="+mj-lt"/>
              <a:buAutoNum type="arabicPeriod"/>
              <a:defRPr/>
            </a:pPr>
            <a:r>
              <a:rPr lang="es-ES" dirty="0">
                <a:latin typeface="+mn-lt"/>
              </a:rPr>
              <a:t>Fijación del CO2  en ácidos de 4 carbonos en </a:t>
            </a:r>
            <a:r>
              <a:rPr lang="es-ES" dirty="0">
                <a:effectLst>
                  <a:outerShdw blurRad="38100" dist="38100" dir="2700000" algn="tl">
                    <a:srgbClr val="000000">
                      <a:alpha val="43137"/>
                    </a:srgbClr>
                  </a:outerShdw>
                </a:effectLst>
                <a:latin typeface="+mn-lt"/>
              </a:rPr>
              <a:t>células mesofilicas</a:t>
            </a:r>
          </a:p>
          <a:p>
            <a:pPr marL="342900" indent="-342900" fontAlgn="auto">
              <a:spcBef>
                <a:spcPts val="0"/>
              </a:spcBef>
              <a:spcAft>
                <a:spcPts val="0"/>
              </a:spcAft>
              <a:buFont typeface="+mj-lt"/>
              <a:buAutoNum type="arabicPeriod"/>
              <a:defRPr/>
            </a:pPr>
            <a:r>
              <a:rPr lang="es-ES" dirty="0">
                <a:latin typeface="+mn-lt"/>
              </a:rPr>
              <a:t> al ocurrir la descarboxilación el CO2 se fija por la vía C3 en </a:t>
            </a:r>
            <a:r>
              <a:rPr lang="es-ES" dirty="0">
                <a:effectLst>
                  <a:outerShdw blurRad="38100" dist="38100" dir="2700000" algn="tl">
                    <a:srgbClr val="000000">
                      <a:alpha val="43137"/>
                    </a:srgbClr>
                  </a:outerShdw>
                </a:effectLst>
                <a:latin typeface="+mn-lt"/>
              </a:rPr>
              <a:t>la vaina de haz</a:t>
            </a:r>
          </a:p>
          <a:p>
            <a:pPr fontAlgn="auto">
              <a:spcBef>
                <a:spcPts val="0"/>
              </a:spcBef>
              <a:spcAft>
                <a:spcPts val="0"/>
              </a:spcAft>
              <a:defRPr/>
            </a:pPr>
            <a:r>
              <a:rPr lang="es-ES" dirty="0">
                <a:latin typeface="+mn-lt"/>
              </a:rPr>
              <a:t>Las rutas CAM y C3 ocurren en diferentes momentos en una misma célula de una planta CAM, es decir:</a:t>
            </a:r>
          </a:p>
          <a:p>
            <a:pPr fontAlgn="auto">
              <a:spcBef>
                <a:spcPts val="0"/>
              </a:spcBef>
              <a:spcAft>
                <a:spcPts val="0"/>
              </a:spcAft>
              <a:defRPr/>
            </a:pPr>
            <a:r>
              <a:rPr lang="es-ES" dirty="0">
                <a:latin typeface="+mn-lt"/>
              </a:rPr>
              <a:t>En las plantas CAM la fijación de CO2  ocurre durante la noche, la descarboxilación de malato ý por consiguiente  la producción de azúcar  por vía C3 ocurre durante el día.</a:t>
            </a:r>
          </a:p>
          <a:p>
            <a:pPr fontAlgn="auto">
              <a:spcBef>
                <a:spcPts val="0"/>
              </a:spcBef>
              <a:spcAft>
                <a:spcPts val="0"/>
              </a:spcAft>
              <a:defRPr/>
            </a:pPr>
            <a:r>
              <a:rPr lang="es-ES" dirty="0">
                <a:latin typeface="+mn-lt"/>
              </a:rPr>
              <a:t>La ruta CAM no promueve el crecimiento rápido como la ruta C4, sin embargo tiene gran éxito en condiciones áridas</a:t>
            </a:r>
          </a:p>
          <a:p>
            <a:pPr fontAlgn="auto">
              <a:spcBef>
                <a:spcPts val="0"/>
              </a:spcBef>
              <a:spcAft>
                <a:spcPts val="0"/>
              </a:spcAft>
              <a:defRPr/>
            </a:pPr>
            <a:r>
              <a:rPr lang="es-ES" dirty="0">
                <a:latin typeface="+mn-lt"/>
              </a:rPr>
              <a:t>Las plantas CAM  realizan intercambio gaseoso y al mismo tiempo  reducen la perdida de agua, lo cual les permite vivir en desiertos donde no lo hacen las plantas C3 y C4</a:t>
            </a:r>
          </a:p>
          <a:p>
            <a:pPr fontAlgn="auto">
              <a:spcBef>
                <a:spcPts val="0"/>
              </a:spcBef>
              <a:spcAft>
                <a:spcPts val="0"/>
              </a:spcAft>
              <a:defRPr/>
            </a:pPr>
            <a:endParaRPr lang="es-ES" dirty="0">
              <a:latin typeface="+mn-lt"/>
            </a:endParaRPr>
          </a:p>
          <a:p>
            <a:pPr fontAlgn="auto">
              <a:spcBef>
                <a:spcPts val="0"/>
              </a:spcBef>
              <a:spcAft>
                <a:spcPts val="0"/>
              </a:spcAft>
              <a:defRPr/>
            </a:pPr>
            <a:endParaRPr lang="es-MX" dirty="0">
              <a:latin typeface="+mn-lt"/>
            </a:endParaRPr>
          </a:p>
        </p:txBody>
      </p:sp>
    </p:spTree>
  </p:cSld>
  <p:clrMapOvr>
    <a:masterClrMapping/>
  </p:clrMapOvr>
  <p:transition spd="med">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430213"/>
            <a:ext cx="6932613" cy="785812"/>
          </a:xfrm>
        </p:spPr>
        <p:txBody>
          <a:bodyPr>
            <a:normAutofit fontScale="90000"/>
          </a:bodyPr>
          <a:lstStyle/>
          <a:p>
            <a:pPr eaLnBrk="1" fontAlgn="auto" hangingPunct="1">
              <a:spcAft>
                <a:spcPts val="0"/>
              </a:spcAft>
              <a:defRPr/>
            </a:pPr>
            <a:r>
              <a:rPr lang="es-MX" sz="3600"/>
              <a:t/>
            </a:r>
            <a:br>
              <a:rPr lang="es-MX" sz="3600"/>
            </a:br>
            <a:r>
              <a:rPr lang="es-MX" sz="3600"/>
              <a:t/>
            </a:r>
            <a:br>
              <a:rPr lang="es-MX" sz="3600"/>
            </a:br>
            <a:r>
              <a:rPr lang="es-MX" sz="3200" b="1"/>
              <a:t>¿Cuál es la importancia del proceso para el mantenimiento de la vida en el planeta? </a:t>
            </a:r>
            <a:endParaRPr lang="es-MX" sz="3200"/>
          </a:p>
        </p:txBody>
      </p:sp>
      <p:sp>
        <p:nvSpPr>
          <p:cNvPr id="29699" name="2 Subtítulo"/>
          <p:cNvSpPr>
            <a:spLocks noGrp="1"/>
          </p:cNvSpPr>
          <p:nvPr>
            <p:ph type="subTitle" idx="4294967295"/>
          </p:nvPr>
        </p:nvSpPr>
        <p:spPr>
          <a:xfrm>
            <a:off x="0" y="1357313"/>
            <a:ext cx="6400800" cy="1749425"/>
          </a:xfrm>
        </p:spPr>
        <p:txBody>
          <a:bodyPr>
            <a:normAutofit fontScale="62500" lnSpcReduction="20000"/>
          </a:bodyPr>
          <a:lstStyle/>
          <a:p>
            <a:pPr marL="0" indent="0" algn="ctr" eaLnBrk="1" fontAlgn="auto" hangingPunct="1">
              <a:spcAft>
                <a:spcPts val="0"/>
              </a:spcAft>
              <a:buClr>
                <a:schemeClr val="accent3"/>
              </a:buClr>
              <a:buFontTx/>
              <a:buNone/>
              <a:defRPr/>
            </a:pPr>
            <a:r>
              <a:rPr lang="es-MX" sz="2400" dirty="0"/>
              <a:t>La vida en la Tierra continúa dependiendo de la fotosíntesis. Los organismos fotosintéticos capturan la energía de la luz y, en una serie de reacciones muy compleja, la utilizan para fabricar los glúcidos, y liberar el oxígeno, a partir del dióxido de carbono y del agua.</a:t>
            </a:r>
          </a:p>
          <a:p>
            <a:pPr marL="0" indent="0" algn="ctr" eaLnBrk="1" fontAlgn="auto" hangingPunct="1">
              <a:spcAft>
                <a:spcPts val="0"/>
              </a:spcAft>
              <a:buClr>
                <a:schemeClr val="accent3"/>
              </a:buClr>
              <a:buFontTx/>
              <a:buNone/>
              <a:defRPr/>
            </a:pPr>
            <a:r>
              <a:rPr lang="es-MX" sz="2400" dirty="0" err="1"/>
              <a:t>Ésto</a:t>
            </a:r>
            <a:r>
              <a:rPr lang="es-MX" sz="2400" dirty="0"/>
              <a:t> quiere decir, que gracias a la fotosíntesis el dióxido de carbono desechado por los organismos aerobios y que capturan las plantas, es transformado en oxígeno.</a:t>
            </a:r>
          </a:p>
        </p:txBody>
      </p:sp>
      <p:pic>
        <p:nvPicPr>
          <p:cNvPr id="4" name="3 Imagen" descr="fotoquest 1.gif"/>
          <p:cNvPicPr>
            <a:picLocks noChangeAspect="1"/>
          </p:cNvPicPr>
          <p:nvPr/>
        </p:nvPicPr>
        <p:blipFill>
          <a:blip r:embed="rId2" cstate="print"/>
          <a:srcRect/>
          <a:stretch>
            <a:fillRect/>
          </a:stretch>
        </p:blipFill>
        <p:spPr bwMode="auto">
          <a:xfrm>
            <a:off x="4857750" y="2714625"/>
            <a:ext cx="3667125" cy="3829050"/>
          </a:xfrm>
          <a:prstGeom prst="rect">
            <a:avLst/>
          </a:prstGeom>
          <a:noFill/>
          <a:ln w="9525">
            <a:noFill/>
            <a:miter lim="800000"/>
            <a:headEnd/>
            <a:tailEnd/>
          </a:ln>
        </p:spPr>
      </p:pic>
      <p:sp>
        <p:nvSpPr>
          <p:cNvPr id="31749" name="4 CuadroTexto"/>
          <p:cNvSpPr txBox="1">
            <a:spLocks noChangeArrowheads="1"/>
          </p:cNvSpPr>
          <p:nvPr/>
        </p:nvSpPr>
        <p:spPr bwMode="auto">
          <a:xfrm>
            <a:off x="5143500" y="6350000"/>
            <a:ext cx="3714750" cy="508000"/>
          </a:xfrm>
          <a:prstGeom prst="rect">
            <a:avLst/>
          </a:prstGeom>
          <a:noFill/>
          <a:ln w="9525">
            <a:noFill/>
            <a:miter lim="800000"/>
            <a:headEnd/>
            <a:tailEnd/>
          </a:ln>
        </p:spPr>
        <p:txBody>
          <a:bodyPr>
            <a:spAutoFit/>
          </a:bodyPr>
          <a:lstStyle/>
          <a:p>
            <a:r>
              <a:rPr lang="es-MX" sz="900"/>
              <a:t>Imagen: http://docente.ucol.mx/jonathan_covarrubias/public_html/bio/foto_archivos/image002.gif</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idx="4294967295"/>
          </p:nvPr>
        </p:nvSpPr>
        <p:spPr>
          <a:xfrm>
            <a:off x="0" y="274638"/>
            <a:ext cx="8229600" cy="1143000"/>
          </a:xfrm>
        </p:spPr>
        <p:txBody>
          <a:bodyPr>
            <a:normAutofit fontScale="90000"/>
          </a:bodyPr>
          <a:lstStyle/>
          <a:p>
            <a:pPr eaLnBrk="1" fontAlgn="auto" hangingPunct="1">
              <a:spcAft>
                <a:spcPts val="0"/>
              </a:spcAft>
              <a:defRPr/>
            </a:pPr>
            <a:r>
              <a:rPr lang="es-MX" sz="4000"/>
              <a:t>¿Qué ocurre con la fotosíntesis durante el otoño?</a:t>
            </a:r>
          </a:p>
        </p:txBody>
      </p:sp>
      <p:sp>
        <p:nvSpPr>
          <p:cNvPr id="32771" name="5 Marcador de contenido"/>
          <p:cNvSpPr>
            <a:spLocks noGrp="1"/>
          </p:cNvSpPr>
          <p:nvPr>
            <p:ph sz="half" idx="4294967295"/>
          </p:nvPr>
        </p:nvSpPr>
        <p:spPr>
          <a:xfrm>
            <a:off x="0" y="1600200"/>
            <a:ext cx="4037013" cy="4525963"/>
          </a:xfrm>
        </p:spPr>
        <p:txBody>
          <a:bodyPr/>
          <a:lstStyle/>
          <a:p>
            <a:pPr eaLnBrk="1" hangingPunct="1">
              <a:lnSpc>
                <a:spcPct val="90000"/>
              </a:lnSpc>
            </a:pPr>
            <a:r>
              <a:rPr lang="es-MX" sz="2800" smtClean="0">
                <a:cs typeface="Arial" charset="0"/>
              </a:rPr>
              <a:t>Durante el otoño e invierno, cuando el árbol carece de hojas, entra en una etapa de letargo, consumiendo sus reservas hidratocarbonadas en el proceso de la respiración, hasta la espera de la aparición de nuevas hojas. </a:t>
            </a:r>
          </a:p>
          <a:p>
            <a:pPr eaLnBrk="1" hangingPunct="1">
              <a:lnSpc>
                <a:spcPct val="90000"/>
              </a:lnSpc>
            </a:pPr>
            <a:endParaRPr lang="es-MX" sz="2800" smtClean="0"/>
          </a:p>
        </p:txBody>
      </p:sp>
      <p:pic>
        <p:nvPicPr>
          <p:cNvPr id="32774" name="Picture 6" descr="http://jonaydh.files.wordpress.com/2009/09/otono.jpg"/>
          <p:cNvPicPr>
            <a:picLocks noChangeAspect="1" noChangeArrowheads="1"/>
          </p:cNvPicPr>
          <p:nvPr/>
        </p:nvPicPr>
        <p:blipFill>
          <a:blip r:embed="rId2" cstate="print"/>
          <a:srcRect/>
          <a:stretch>
            <a:fillRect/>
          </a:stretch>
        </p:blipFill>
        <p:spPr bwMode="auto">
          <a:xfrm>
            <a:off x="4357688" y="1000125"/>
            <a:ext cx="3829050" cy="4762500"/>
          </a:xfrm>
          <a:prstGeom prst="rect">
            <a:avLst/>
          </a:prstGeom>
          <a:noFill/>
          <a:ln w="9525">
            <a:noFill/>
            <a:miter lim="800000"/>
            <a:headEnd/>
            <a:tailEnd/>
          </a:ln>
        </p:spPr>
      </p:pic>
      <p:sp>
        <p:nvSpPr>
          <p:cNvPr id="7" name="6 CuadroTexto"/>
          <p:cNvSpPr txBox="1">
            <a:spLocks noChangeArrowheads="1"/>
          </p:cNvSpPr>
          <p:nvPr/>
        </p:nvSpPr>
        <p:spPr bwMode="auto">
          <a:xfrm>
            <a:off x="4357688" y="5857875"/>
            <a:ext cx="3643312" cy="230188"/>
          </a:xfrm>
          <a:prstGeom prst="rect">
            <a:avLst/>
          </a:prstGeom>
          <a:noFill/>
          <a:ln w="9525">
            <a:noFill/>
            <a:miter lim="800000"/>
            <a:headEnd/>
            <a:tailEnd/>
          </a:ln>
        </p:spPr>
        <p:txBody>
          <a:bodyPr>
            <a:spAutoFit/>
          </a:bodyPr>
          <a:lstStyle/>
          <a:p>
            <a:r>
              <a:rPr lang="es-MX" sz="900"/>
              <a:t>Imagen: http://jonaydh.files.wordpress.com/2009/09/otono.jpg</a:t>
            </a:r>
          </a:p>
        </p:txBody>
      </p:sp>
      <p:sp>
        <p:nvSpPr>
          <p:cNvPr id="9" name="8 CuadroTexto"/>
          <p:cNvSpPr txBox="1">
            <a:spLocks noChangeArrowheads="1"/>
          </p:cNvSpPr>
          <p:nvPr/>
        </p:nvSpPr>
        <p:spPr bwMode="auto">
          <a:xfrm>
            <a:off x="5214938" y="5429250"/>
            <a:ext cx="3071812" cy="369888"/>
          </a:xfrm>
          <a:prstGeom prst="rect">
            <a:avLst/>
          </a:prstGeom>
          <a:noFill/>
          <a:ln w="9525">
            <a:noFill/>
            <a:miter lim="800000"/>
            <a:headEnd/>
            <a:tailEnd/>
          </a:ln>
        </p:spPr>
        <p:txBody>
          <a:bodyPr>
            <a:spAutoFit/>
          </a:bodyPr>
          <a:lstStyle/>
          <a:p>
            <a:r>
              <a:rPr lang="es-ES">
                <a:solidFill>
                  <a:schemeClr val="bg1"/>
                </a:solidFill>
              </a:rPr>
              <a:t>Árboles durante el otoño</a:t>
            </a:r>
            <a:endParaRPr lang="es-MX">
              <a:solidFill>
                <a:schemeClr val="bg1"/>
              </a:solidFill>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2774"/>
                                        </p:tgtEl>
                                        <p:attrNameLst>
                                          <p:attrName>style.visibility</p:attrName>
                                        </p:attrNameLst>
                                      </p:cBhvr>
                                      <p:to>
                                        <p:strVal val="visible"/>
                                      </p:to>
                                    </p:set>
                                    <p:animEffect transition="in" filter="wipe(down)">
                                      <p:cBhvr>
                                        <p:cTn id="7" dur="580">
                                          <p:stCondLst>
                                            <p:cond delay="0"/>
                                          </p:stCondLst>
                                        </p:cTn>
                                        <p:tgtEl>
                                          <p:spTgt spid="32774"/>
                                        </p:tgtEl>
                                      </p:cBhvr>
                                    </p:animEffect>
                                    <p:anim calcmode="lin" valueType="num">
                                      <p:cBhvr>
                                        <p:cTn id="8" dur="1822" tmFilter="0,0; 0.14,0.36; 0.43,0.73; 0.71,0.91; 1.0,1.0">
                                          <p:stCondLst>
                                            <p:cond delay="0"/>
                                          </p:stCondLst>
                                        </p:cTn>
                                        <p:tgtEl>
                                          <p:spTgt spid="327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27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27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27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2774"/>
                                        </p:tgtEl>
                                        <p:attrNameLst>
                                          <p:attrName>ppt_y</p:attrName>
                                        </p:attrNameLst>
                                      </p:cBhvr>
                                      <p:tavLst>
                                        <p:tav tm="0" fmla="#ppt_y-sin(pi*$)/81">
                                          <p:val>
                                            <p:fltVal val="0"/>
                                          </p:val>
                                        </p:tav>
                                        <p:tav tm="100000">
                                          <p:val>
                                            <p:fltVal val="1"/>
                                          </p:val>
                                        </p:tav>
                                      </p:tavLst>
                                    </p:anim>
                                    <p:animScale>
                                      <p:cBhvr>
                                        <p:cTn id="13" dur="26">
                                          <p:stCondLst>
                                            <p:cond delay="650"/>
                                          </p:stCondLst>
                                        </p:cTn>
                                        <p:tgtEl>
                                          <p:spTgt spid="32774"/>
                                        </p:tgtEl>
                                      </p:cBhvr>
                                      <p:to x="100000" y="60000"/>
                                    </p:animScale>
                                    <p:animScale>
                                      <p:cBhvr>
                                        <p:cTn id="14" dur="166" decel="50000">
                                          <p:stCondLst>
                                            <p:cond delay="676"/>
                                          </p:stCondLst>
                                        </p:cTn>
                                        <p:tgtEl>
                                          <p:spTgt spid="32774"/>
                                        </p:tgtEl>
                                      </p:cBhvr>
                                      <p:to x="100000" y="100000"/>
                                    </p:animScale>
                                    <p:animScale>
                                      <p:cBhvr>
                                        <p:cTn id="15" dur="26">
                                          <p:stCondLst>
                                            <p:cond delay="1312"/>
                                          </p:stCondLst>
                                        </p:cTn>
                                        <p:tgtEl>
                                          <p:spTgt spid="32774"/>
                                        </p:tgtEl>
                                      </p:cBhvr>
                                      <p:to x="100000" y="80000"/>
                                    </p:animScale>
                                    <p:animScale>
                                      <p:cBhvr>
                                        <p:cTn id="16" dur="166" decel="50000">
                                          <p:stCondLst>
                                            <p:cond delay="1338"/>
                                          </p:stCondLst>
                                        </p:cTn>
                                        <p:tgtEl>
                                          <p:spTgt spid="32774"/>
                                        </p:tgtEl>
                                      </p:cBhvr>
                                      <p:to x="100000" y="100000"/>
                                    </p:animScale>
                                    <p:animScale>
                                      <p:cBhvr>
                                        <p:cTn id="17" dur="26">
                                          <p:stCondLst>
                                            <p:cond delay="1642"/>
                                          </p:stCondLst>
                                        </p:cTn>
                                        <p:tgtEl>
                                          <p:spTgt spid="32774"/>
                                        </p:tgtEl>
                                      </p:cBhvr>
                                      <p:to x="100000" y="90000"/>
                                    </p:animScale>
                                    <p:animScale>
                                      <p:cBhvr>
                                        <p:cTn id="18" dur="166" decel="50000">
                                          <p:stCondLst>
                                            <p:cond delay="1668"/>
                                          </p:stCondLst>
                                        </p:cTn>
                                        <p:tgtEl>
                                          <p:spTgt spid="32774"/>
                                        </p:tgtEl>
                                      </p:cBhvr>
                                      <p:to x="100000" y="100000"/>
                                    </p:animScale>
                                    <p:animScale>
                                      <p:cBhvr>
                                        <p:cTn id="19" dur="26">
                                          <p:stCondLst>
                                            <p:cond delay="1808"/>
                                          </p:stCondLst>
                                        </p:cTn>
                                        <p:tgtEl>
                                          <p:spTgt spid="32774"/>
                                        </p:tgtEl>
                                      </p:cBhvr>
                                      <p:to x="100000" y="95000"/>
                                    </p:animScale>
                                    <p:animScale>
                                      <p:cBhvr>
                                        <p:cTn id="20" dur="166" decel="50000">
                                          <p:stCondLst>
                                            <p:cond delay="1834"/>
                                          </p:stCondLst>
                                        </p:cTn>
                                        <p:tgtEl>
                                          <p:spTgt spid="3277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80">
                                          <p:stCondLst>
                                            <p:cond delay="0"/>
                                          </p:stCondLst>
                                        </p:cTn>
                                        <p:tgtEl>
                                          <p:spTgt spid="9"/>
                                        </p:tgtEl>
                                      </p:cBhvr>
                                    </p:animEffect>
                                    <p:anim calcmode="lin" valueType="num">
                                      <p:cBhvr>
                                        <p:cTn id="4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5" dur="26">
                                          <p:stCondLst>
                                            <p:cond delay="650"/>
                                          </p:stCondLst>
                                        </p:cTn>
                                        <p:tgtEl>
                                          <p:spTgt spid="9"/>
                                        </p:tgtEl>
                                      </p:cBhvr>
                                      <p:to x="100000" y="60000"/>
                                    </p:animScale>
                                    <p:animScale>
                                      <p:cBhvr>
                                        <p:cTn id="46" dur="166" decel="50000">
                                          <p:stCondLst>
                                            <p:cond delay="676"/>
                                          </p:stCondLst>
                                        </p:cTn>
                                        <p:tgtEl>
                                          <p:spTgt spid="9"/>
                                        </p:tgtEl>
                                      </p:cBhvr>
                                      <p:to x="100000" y="100000"/>
                                    </p:animScale>
                                    <p:animScale>
                                      <p:cBhvr>
                                        <p:cTn id="47" dur="26">
                                          <p:stCondLst>
                                            <p:cond delay="1312"/>
                                          </p:stCondLst>
                                        </p:cTn>
                                        <p:tgtEl>
                                          <p:spTgt spid="9"/>
                                        </p:tgtEl>
                                      </p:cBhvr>
                                      <p:to x="100000" y="80000"/>
                                    </p:animScale>
                                    <p:animScale>
                                      <p:cBhvr>
                                        <p:cTn id="48" dur="166" decel="50000">
                                          <p:stCondLst>
                                            <p:cond delay="1338"/>
                                          </p:stCondLst>
                                        </p:cTn>
                                        <p:tgtEl>
                                          <p:spTgt spid="9"/>
                                        </p:tgtEl>
                                      </p:cBhvr>
                                      <p:to x="100000" y="100000"/>
                                    </p:animScale>
                                    <p:animScale>
                                      <p:cBhvr>
                                        <p:cTn id="49" dur="26">
                                          <p:stCondLst>
                                            <p:cond delay="1642"/>
                                          </p:stCondLst>
                                        </p:cTn>
                                        <p:tgtEl>
                                          <p:spTgt spid="9"/>
                                        </p:tgtEl>
                                      </p:cBhvr>
                                      <p:to x="100000" y="90000"/>
                                    </p:animScale>
                                    <p:animScale>
                                      <p:cBhvr>
                                        <p:cTn id="50" dur="166" decel="50000">
                                          <p:stCondLst>
                                            <p:cond delay="1668"/>
                                          </p:stCondLst>
                                        </p:cTn>
                                        <p:tgtEl>
                                          <p:spTgt spid="9"/>
                                        </p:tgtEl>
                                      </p:cBhvr>
                                      <p:to x="100000" y="100000"/>
                                    </p:animScale>
                                    <p:animScale>
                                      <p:cBhvr>
                                        <p:cTn id="51" dur="26">
                                          <p:stCondLst>
                                            <p:cond delay="1808"/>
                                          </p:stCondLst>
                                        </p:cTn>
                                        <p:tgtEl>
                                          <p:spTgt spid="9"/>
                                        </p:tgtEl>
                                      </p:cBhvr>
                                      <p:to x="100000" y="95000"/>
                                    </p:animScale>
                                    <p:animScale>
                                      <p:cBhvr>
                                        <p:cTn id="52"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142875"/>
            <a:ext cx="8229600" cy="1143000"/>
          </a:xfrm>
        </p:spPr>
        <p:txBody>
          <a:bodyPr>
            <a:normAutofit fontScale="90000"/>
          </a:bodyPr>
          <a:lstStyle/>
          <a:p>
            <a:pPr eaLnBrk="1" fontAlgn="auto" hangingPunct="1">
              <a:spcAft>
                <a:spcPts val="0"/>
              </a:spcAft>
              <a:defRPr/>
            </a:pPr>
            <a:r>
              <a:rPr lang="es-MX" sz="4000"/>
              <a:t/>
            </a:r>
            <a:br>
              <a:rPr lang="es-MX" sz="4000"/>
            </a:br>
            <a:r>
              <a:rPr lang="es-MX" sz="4000" b="1"/>
              <a:t>Factores que influyen en la fotosíntesis</a:t>
            </a:r>
            <a:endParaRPr lang="es-MX" sz="4000"/>
          </a:p>
        </p:txBody>
      </p:sp>
      <p:sp>
        <p:nvSpPr>
          <p:cNvPr id="33795" name="2 Marcador de contenido"/>
          <p:cNvSpPr>
            <a:spLocks noGrp="1"/>
          </p:cNvSpPr>
          <p:nvPr>
            <p:ph sz="half" idx="4294967295"/>
          </p:nvPr>
        </p:nvSpPr>
        <p:spPr>
          <a:xfrm>
            <a:off x="0" y="1600200"/>
            <a:ext cx="4037013" cy="4525963"/>
          </a:xfrm>
        </p:spPr>
        <p:txBody>
          <a:bodyPr/>
          <a:lstStyle/>
          <a:p>
            <a:pPr eaLnBrk="1" hangingPunct="1"/>
            <a:r>
              <a:rPr lang="es-MX" sz="2800" smtClean="0"/>
              <a:t>Intensidad Luminosa</a:t>
            </a:r>
          </a:p>
          <a:p>
            <a:pPr eaLnBrk="1" hangingPunct="1"/>
            <a:r>
              <a:rPr lang="es-MX" sz="2800" smtClean="0"/>
              <a:t>Concentración de CO2</a:t>
            </a:r>
          </a:p>
          <a:p>
            <a:pPr eaLnBrk="1" hangingPunct="1"/>
            <a:r>
              <a:rPr lang="es-MX" sz="2800" smtClean="0"/>
              <a:t>Temperatura</a:t>
            </a:r>
          </a:p>
          <a:p>
            <a:pPr eaLnBrk="1" hangingPunct="1"/>
            <a:r>
              <a:rPr lang="es-MX" sz="2800" smtClean="0"/>
              <a:t>Fotoperiodo</a:t>
            </a:r>
          </a:p>
          <a:p>
            <a:pPr eaLnBrk="1" hangingPunct="1"/>
            <a:r>
              <a:rPr lang="es-MX" sz="2800" smtClean="0"/>
              <a:t>Humedad ambiental</a:t>
            </a:r>
          </a:p>
          <a:p>
            <a:pPr eaLnBrk="1" hangingPunct="1"/>
            <a:r>
              <a:rPr lang="es-MX" sz="2800" smtClean="0"/>
              <a:t>Concentración de O2</a:t>
            </a:r>
          </a:p>
          <a:p>
            <a:pPr eaLnBrk="1" hangingPunct="1"/>
            <a:r>
              <a:rPr lang="es-MX" sz="2800" smtClean="0"/>
              <a:t>Color de la luz</a:t>
            </a:r>
          </a:p>
          <a:p>
            <a:pPr eaLnBrk="1" hangingPunct="1"/>
            <a:endParaRPr lang="es-MX" sz="2800" smtClean="0"/>
          </a:p>
        </p:txBody>
      </p:sp>
      <p:sp>
        <p:nvSpPr>
          <p:cNvPr id="6" name="5 CuadroTexto"/>
          <p:cNvSpPr txBox="1">
            <a:spLocks noChangeArrowheads="1"/>
          </p:cNvSpPr>
          <p:nvPr/>
        </p:nvSpPr>
        <p:spPr bwMode="auto">
          <a:xfrm>
            <a:off x="8143875" y="4357688"/>
            <a:ext cx="214313" cy="369887"/>
          </a:xfrm>
          <a:prstGeom prst="rect">
            <a:avLst/>
          </a:prstGeom>
          <a:noFill/>
          <a:ln w="9525">
            <a:noFill/>
            <a:miter lim="800000"/>
            <a:headEnd/>
            <a:tailEnd/>
          </a:ln>
        </p:spPr>
        <p:txBody>
          <a:bodyPr>
            <a:spAutoFit/>
          </a:bodyPr>
          <a:lstStyle/>
          <a:p>
            <a:endParaRPr lang="es-MX"/>
          </a:p>
        </p:txBody>
      </p:sp>
      <p:sp>
        <p:nvSpPr>
          <p:cNvPr id="8" name="7 CuadroTexto"/>
          <p:cNvSpPr txBox="1">
            <a:spLocks noChangeArrowheads="1"/>
          </p:cNvSpPr>
          <p:nvPr/>
        </p:nvSpPr>
        <p:spPr bwMode="auto">
          <a:xfrm>
            <a:off x="8286750" y="4643438"/>
            <a:ext cx="184150" cy="369887"/>
          </a:xfrm>
          <a:prstGeom prst="rect">
            <a:avLst/>
          </a:prstGeom>
          <a:noFill/>
          <a:ln w="9525">
            <a:noFill/>
            <a:miter lim="800000"/>
            <a:headEnd/>
            <a:tailEnd/>
          </a:ln>
        </p:spPr>
        <p:txBody>
          <a:bodyPr wrap="none">
            <a:spAutoFit/>
          </a:bodyPr>
          <a:lstStyle/>
          <a:p>
            <a:endParaRPr lang="es-MX"/>
          </a:p>
        </p:txBody>
      </p:sp>
      <p:pic>
        <p:nvPicPr>
          <p:cNvPr id="33798" name="Picture 6" descr="http://www.vernier-iberica.com/experiencias/fotosintesis/Espectro_fotosintesis.jpg"/>
          <p:cNvPicPr>
            <a:picLocks noChangeAspect="1" noChangeArrowheads="1"/>
          </p:cNvPicPr>
          <p:nvPr/>
        </p:nvPicPr>
        <p:blipFill>
          <a:blip r:embed="rId2" cstate="print"/>
          <a:srcRect/>
          <a:stretch>
            <a:fillRect/>
          </a:stretch>
        </p:blipFill>
        <p:spPr bwMode="auto">
          <a:xfrm>
            <a:off x="4071938" y="1285875"/>
            <a:ext cx="4691062" cy="5214938"/>
          </a:xfrm>
          <a:prstGeom prst="rect">
            <a:avLst/>
          </a:prstGeom>
          <a:noFill/>
          <a:ln w="9525">
            <a:noFill/>
            <a:miter lim="800000"/>
            <a:headEnd/>
            <a:tailEnd/>
          </a:ln>
        </p:spPr>
      </p:pic>
      <p:sp>
        <p:nvSpPr>
          <p:cNvPr id="33799" name="10 CuadroTexto"/>
          <p:cNvSpPr txBox="1">
            <a:spLocks noChangeArrowheads="1"/>
          </p:cNvSpPr>
          <p:nvPr/>
        </p:nvSpPr>
        <p:spPr bwMode="auto">
          <a:xfrm>
            <a:off x="4714875" y="6488113"/>
            <a:ext cx="3929063" cy="369887"/>
          </a:xfrm>
          <a:prstGeom prst="rect">
            <a:avLst/>
          </a:prstGeom>
          <a:noFill/>
          <a:ln w="9525">
            <a:noFill/>
            <a:miter lim="800000"/>
            <a:headEnd/>
            <a:tailEnd/>
          </a:ln>
        </p:spPr>
        <p:txBody>
          <a:bodyPr>
            <a:spAutoFit/>
          </a:bodyPr>
          <a:lstStyle/>
          <a:p>
            <a:r>
              <a:rPr lang="es-MX" sz="900"/>
              <a:t>Imagen: http://www.vernier</a:t>
            </a:r>
          </a:p>
          <a:p>
            <a:r>
              <a:rPr lang="es-MX" sz="900"/>
              <a:t>iberica.com/experiencias/fotosintesis/Espectro_fotosintesis.jpg</a:t>
            </a:r>
          </a:p>
        </p:txBody>
      </p:sp>
      <p:sp>
        <p:nvSpPr>
          <p:cNvPr id="13" name="12 CuadroTexto"/>
          <p:cNvSpPr txBox="1">
            <a:spLocks noChangeArrowheads="1"/>
          </p:cNvSpPr>
          <p:nvPr/>
        </p:nvSpPr>
        <p:spPr bwMode="auto">
          <a:xfrm rot="5400000">
            <a:off x="7507287" y="3494088"/>
            <a:ext cx="2500313" cy="369888"/>
          </a:xfrm>
          <a:prstGeom prst="rect">
            <a:avLst/>
          </a:prstGeom>
          <a:noFill/>
          <a:ln w="9525">
            <a:noFill/>
            <a:miter lim="800000"/>
            <a:headEnd/>
            <a:tailEnd/>
          </a:ln>
        </p:spPr>
        <p:txBody>
          <a:bodyPr>
            <a:spAutoFit/>
          </a:bodyPr>
          <a:lstStyle/>
          <a:p>
            <a:r>
              <a:rPr lang="es-ES"/>
              <a:t>COLOR DE LA LUZ</a:t>
            </a:r>
            <a:endParaRPr lang="es-MX"/>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grpId="0" nodeType="withEffect" nodePh="1">
                                  <p:stCondLst>
                                    <p:cond delay="0"/>
                                  </p:stCondLst>
                                  <p:endCondLst>
                                    <p:cond evt="begin" delay="0">
                                      <p:tn val="10"/>
                                    </p:cond>
                                  </p:end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ppt_x</p:attrName>
                                        </p:attrNameLst>
                                      </p:cBhvr>
                                      <p:tavLst>
                                        <p:tav tm="0">
                                          <p:val>
                                            <p:strVal val="#ppt_x-.2"/>
                                          </p:val>
                                        </p:tav>
                                        <p:tav tm="100000">
                                          <p:val>
                                            <p:strVal val="#ppt_x"/>
                                          </p:val>
                                        </p:tav>
                                      </p:tavLst>
                                    </p:anim>
                                    <p:anim calcmode="lin" valueType="num">
                                      <p:cBhvr>
                                        <p:cTn id="1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8"/>
                                        </p:tgtEl>
                                      </p:cBhvr>
                                    </p:animEffect>
                                  </p:childTnLst>
                                </p:cTn>
                              </p:par>
                              <p:par>
                                <p:cTn id="15" presetID="29" presetClass="entr" presetSubtype="0" fill="hold" nodeType="withEffect">
                                  <p:stCondLst>
                                    <p:cond delay="0"/>
                                  </p:stCondLst>
                                  <p:childTnLst>
                                    <p:set>
                                      <p:cBhvr>
                                        <p:cTn id="16" dur="1" fill="hold">
                                          <p:stCondLst>
                                            <p:cond delay="0"/>
                                          </p:stCondLst>
                                        </p:cTn>
                                        <p:tgtEl>
                                          <p:spTgt spid="33798"/>
                                        </p:tgtEl>
                                        <p:attrNameLst>
                                          <p:attrName>style.visibility</p:attrName>
                                        </p:attrNameLst>
                                      </p:cBhvr>
                                      <p:to>
                                        <p:strVal val="visible"/>
                                      </p:to>
                                    </p:set>
                                    <p:anim calcmode="lin" valueType="num">
                                      <p:cBhvr>
                                        <p:cTn id="17" dur="1000" fill="hold"/>
                                        <p:tgtEl>
                                          <p:spTgt spid="33798"/>
                                        </p:tgtEl>
                                        <p:attrNameLst>
                                          <p:attrName>ppt_x</p:attrName>
                                        </p:attrNameLst>
                                      </p:cBhvr>
                                      <p:tavLst>
                                        <p:tav tm="0">
                                          <p:val>
                                            <p:strVal val="#ppt_x-.2"/>
                                          </p:val>
                                        </p:tav>
                                        <p:tav tm="100000">
                                          <p:val>
                                            <p:strVal val="#ppt_x"/>
                                          </p:val>
                                        </p:tav>
                                      </p:tavLst>
                                    </p:anim>
                                    <p:anim calcmode="lin" valueType="num">
                                      <p:cBhvr>
                                        <p:cTn id="18" dur="1000" fill="hold"/>
                                        <p:tgtEl>
                                          <p:spTgt spid="3379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3798"/>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ppt_x</p:attrName>
                                        </p:attrNameLst>
                                      </p:cBhvr>
                                      <p:tavLst>
                                        <p:tav tm="0">
                                          <p:val>
                                            <p:strVal val="#ppt_x-.2"/>
                                          </p:val>
                                        </p:tav>
                                        <p:tav tm="100000">
                                          <p:val>
                                            <p:strVal val="#ppt_x"/>
                                          </p:val>
                                        </p:tav>
                                      </p:tavLst>
                                    </p:anim>
                                    <p:anim calcmode="lin" valueType="num">
                                      <p:cBhvr>
                                        <p:cTn id="2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57188" y="428625"/>
            <a:ext cx="8229600" cy="1143000"/>
          </a:xfrm>
        </p:spPr>
        <p:txBody>
          <a:bodyPr>
            <a:normAutofit fontScale="90000"/>
          </a:bodyPr>
          <a:lstStyle/>
          <a:p>
            <a:pPr eaLnBrk="1" fontAlgn="auto" hangingPunct="1">
              <a:spcAft>
                <a:spcPts val="0"/>
              </a:spcAft>
              <a:defRPr/>
            </a:pPr>
            <a:r>
              <a:rPr lang="es-ES" dirty="0"/>
              <a:t>Organismos Autótrofos</a:t>
            </a:r>
            <a:br>
              <a:rPr lang="es-ES" dirty="0"/>
            </a:br>
            <a:r>
              <a:rPr lang="es-ES" sz="2400" dirty="0"/>
              <a:t>(</a:t>
            </a:r>
            <a:r>
              <a:rPr lang="es-ES" sz="2400" i="1" dirty="0"/>
              <a:t>autos</a:t>
            </a:r>
            <a:r>
              <a:rPr lang="es-ES" sz="2400" dirty="0"/>
              <a:t>: por si mismo; </a:t>
            </a:r>
            <a:r>
              <a:rPr lang="es-ES" sz="2400" i="1" dirty="0" err="1"/>
              <a:t>trofo</a:t>
            </a:r>
            <a:r>
              <a:rPr lang="es-ES" sz="2400" dirty="0"/>
              <a:t>: nutrición)</a:t>
            </a:r>
          </a:p>
        </p:txBody>
      </p:sp>
      <p:sp>
        <p:nvSpPr>
          <p:cNvPr id="7171" name="Rectangle 3"/>
          <p:cNvSpPr>
            <a:spLocks noGrp="1" noChangeArrowheads="1"/>
          </p:cNvSpPr>
          <p:nvPr>
            <p:ph idx="1"/>
          </p:nvPr>
        </p:nvSpPr>
        <p:spPr>
          <a:xfrm>
            <a:off x="428625" y="1571625"/>
            <a:ext cx="8291513" cy="4924425"/>
          </a:xfrm>
        </p:spPr>
        <p:txBody>
          <a:bodyPr/>
          <a:lstStyle/>
          <a:p>
            <a:pPr eaLnBrk="1" hangingPunct="1">
              <a:lnSpc>
                <a:spcPct val="90000"/>
              </a:lnSpc>
            </a:pPr>
            <a:r>
              <a:rPr lang="es-ES" sz="1800" smtClean="0"/>
              <a:t>Realizan la fotosíntesis</a:t>
            </a:r>
          </a:p>
          <a:p>
            <a:pPr eaLnBrk="1" hangingPunct="1">
              <a:lnSpc>
                <a:spcPct val="90000"/>
              </a:lnSpc>
            </a:pPr>
            <a:r>
              <a:rPr lang="es-ES" sz="1800" smtClean="0"/>
              <a:t>Incluyen a todas las plantas verdes, </a:t>
            </a:r>
          </a:p>
          <a:p>
            <a:pPr eaLnBrk="1" hangingPunct="1">
              <a:lnSpc>
                <a:spcPct val="90000"/>
              </a:lnSpc>
              <a:buFontTx/>
              <a:buNone/>
            </a:pPr>
            <a:r>
              <a:rPr lang="es-ES" sz="1800" smtClean="0"/>
              <a:t>     algas y algunas bacterias.</a:t>
            </a:r>
          </a:p>
          <a:p>
            <a:pPr eaLnBrk="1" hangingPunct="1">
              <a:lnSpc>
                <a:spcPct val="90000"/>
              </a:lnSpc>
            </a:pPr>
            <a:r>
              <a:rPr lang="es-ES" sz="1800" smtClean="0"/>
              <a:t>Los fotosintetizadores principales son </a:t>
            </a:r>
          </a:p>
          <a:p>
            <a:pPr eaLnBrk="1" hangingPunct="1">
              <a:lnSpc>
                <a:spcPct val="90000"/>
              </a:lnSpc>
              <a:buFontTx/>
              <a:buNone/>
            </a:pPr>
            <a:r>
              <a:rPr lang="es-ES" sz="1800" smtClean="0"/>
              <a:t>     las plantas y las algas microscópicas </a:t>
            </a:r>
          </a:p>
          <a:p>
            <a:pPr eaLnBrk="1" hangingPunct="1">
              <a:lnSpc>
                <a:spcPct val="90000"/>
              </a:lnSpc>
              <a:buFontTx/>
              <a:buNone/>
            </a:pPr>
            <a:r>
              <a:rPr lang="es-ES" sz="1800" smtClean="0"/>
              <a:t>     marinas.</a:t>
            </a:r>
          </a:p>
          <a:p>
            <a:pPr eaLnBrk="1" hangingPunct="1">
              <a:lnSpc>
                <a:spcPct val="90000"/>
              </a:lnSpc>
            </a:pPr>
            <a:r>
              <a:rPr lang="es-ES" sz="1800" smtClean="0"/>
              <a:t>Poseen pigmentos fotosintetizadores. </a:t>
            </a:r>
          </a:p>
          <a:p>
            <a:pPr eaLnBrk="1" hangingPunct="1">
              <a:lnSpc>
                <a:spcPct val="90000"/>
              </a:lnSpc>
            </a:pPr>
            <a:endParaRPr lang="es-ES" sz="1800" smtClean="0"/>
          </a:p>
          <a:p>
            <a:pPr eaLnBrk="1" hangingPunct="1">
              <a:lnSpc>
                <a:spcPct val="90000"/>
              </a:lnSpc>
            </a:pPr>
            <a:endParaRPr lang="es-ES" sz="1800" smtClean="0"/>
          </a:p>
          <a:p>
            <a:pPr eaLnBrk="1" hangingPunct="1">
              <a:lnSpc>
                <a:spcPct val="90000"/>
              </a:lnSpc>
              <a:buFont typeface="Wingdings 2" pitchFamily="18" charset="2"/>
              <a:buNone/>
            </a:pPr>
            <a:endParaRPr lang="es-ES" sz="1800" smtClean="0"/>
          </a:p>
          <a:p>
            <a:pPr eaLnBrk="1" hangingPunct="1">
              <a:lnSpc>
                <a:spcPct val="90000"/>
              </a:lnSpc>
            </a:pPr>
            <a:endParaRPr lang="es-ES" sz="900" smtClean="0"/>
          </a:p>
          <a:p>
            <a:pPr eaLnBrk="1" hangingPunct="1">
              <a:lnSpc>
                <a:spcPct val="90000"/>
              </a:lnSpc>
              <a:buFont typeface="Wingdings 2" pitchFamily="18" charset="2"/>
              <a:buNone/>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pPr>
            <a:endParaRPr lang="es-ES" sz="900" smtClean="0"/>
          </a:p>
          <a:p>
            <a:pPr eaLnBrk="1" hangingPunct="1">
              <a:lnSpc>
                <a:spcPct val="90000"/>
              </a:lnSpc>
              <a:buFontTx/>
              <a:buNone/>
            </a:pPr>
            <a:r>
              <a:rPr lang="es-ES" sz="900" smtClean="0"/>
              <a:t>                                                                                                                                                                                      </a:t>
            </a:r>
          </a:p>
          <a:p>
            <a:pPr eaLnBrk="1" hangingPunct="1">
              <a:lnSpc>
                <a:spcPct val="90000"/>
              </a:lnSpc>
              <a:buFontTx/>
              <a:buNone/>
            </a:pPr>
            <a:endParaRPr lang="es-ES" sz="900" smtClean="0"/>
          </a:p>
        </p:txBody>
      </p:sp>
      <p:pic>
        <p:nvPicPr>
          <p:cNvPr id="7173" name="Picture 7"/>
          <p:cNvPicPr>
            <a:picLocks noChangeAspect="1" noChangeArrowheads="1"/>
          </p:cNvPicPr>
          <p:nvPr/>
        </p:nvPicPr>
        <p:blipFill>
          <a:blip r:embed="rId2" cstate="print"/>
          <a:srcRect/>
          <a:stretch>
            <a:fillRect/>
          </a:stretch>
        </p:blipFill>
        <p:spPr bwMode="auto">
          <a:xfrm>
            <a:off x="4500563" y="4071938"/>
            <a:ext cx="3135312" cy="2187575"/>
          </a:xfrm>
          <a:prstGeom prst="rect">
            <a:avLst/>
          </a:prstGeom>
          <a:noFill/>
          <a:ln w="9525">
            <a:noFill/>
            <a:miter lim="800000"/>
            <a:headEnd/>
            <a:tailEnd/>
          </a:ln>
        </p:spPr>
      </p:pic>
      <p:pic>
        <p:nvPicPr>
          <p:cNvPr id="7174" name="Picture 8"/>
          <p:cNvPicPr>
            <a:picLocks noChangeAspect="1" noChangeArrowheads="1"/>
          </p:cNvPicPr>
          <p:nvPr/>
        </p:nvPicPr>
        <p:blipFill>
          <a:blip r:embed="rId3" cstate="print"/>
          <a:srcRect/>
          <a:stretch>
            <a:fillRect/>
          </a:stretch>
        </p:blipFill>
        <p:spPr bwMode="auto">
          <a:xfrm>
            <a:off x="5715000" y="1357313"/>
            <a:ext cx="3198813" cy="2146300"/>
          </a:xfrm>
          <a:prstGeom prst="rect">
            <a:avLst/>
          </a:prstGeom>
          <a:noFill/>
          <a:ln w="9525">
            <a:noFill/>
            <a:miter lim="800000"/>
            <a:headEnd/>
            <a:tailEnd/>
          </a:ln>
        </p:spPr>
      </p:pic>
      <p:sp>
        <p:nvSpPr>
          <p:cNvPr id="7" name="6 CuadroTexto"/>
          <p:cNvSpPr txBox="1">
            <a:spLocks noChangeArrowheads="1"/>
          </p:cNvSpPr>
          <p:nvPr/>
        </p:nvSpPr>
        <p:spPr bwMode="auto">
          <a:xfrm>
            <a:off x="5786438" y="3500438"/>
            <a:ext cx="3071812" cy="369887"/>
          </a:xfrm>
          <a:prstGeom prst="rect">
            <a:avLst/>
          </a:prstGeom>
          <a:noFill/>
          <a:ln w="9525">
            <a:noFill/>
            <a:miter lim="800000"/>
            <a:headEnd/>
            <a:tailEnd/>
          </a:ln>
        </p:spPr>
        <p:txBody>
          <a:bodyPr>
            <a:spAutoFit/>
          </a:bodyPr>
          <a:lstStyle/>
          <a:p>
            <a:r>
              <a:rPr lang="es-MX" sz="600"/>
              <a:t>Imagen: http://images-partners-tbn.google.com/images?q=tbn:Mb0kUQGDftdruM:2.bp.blogspot.com/_zk73x_dUflA/Si4b-HLxI2I/AAAAAAAAABI/hjTFay-A7V0/s320/images</a:t>
            </a:r>
          </a:p>
        </p:txBody>
      </p:sp>
      <p:sp>
        <p:nvSpPr>
          <p:cNvPr id="8" name="7 CuadroTexto"/>
          <p:cNvSpPr txBox="1">
            <a:spLocks noChangeArrowheads="1"/>
          </p:cNvSpPr>
          <p:nvPr/>
        </p:nvSpPr>
        <p:spPr bwMode="auto">
          <a:xfrm>
            <a:off x="7215188" y="3143250"/>
            <a:ext cx="1785937" cy="369888"/>
          </a:xfrm>
          <a:prstGeom prst="rect">
            <a:avLst/>
          </a:prstGeom>
          <a:noFill/>
          <a:ln w="9525">
            <a:noFill/>
            <a:miter lim="800000"/>
            <a:headEnd/>
            <a:tailEnd/>
          </a:ln>
        </p:spPr>
        <p:txBody>
          <a:bodyPr>
            <a:spAutoFit/>
          </a:bodyPr>
          <a:lstStyle/>
          <a:p>
            <a:r>
              <a:rPr lang="es-ES">
                <a:solidFill>
                  <a:schemeClr val="bg1"/>
                </a:solidFill>
              </a:rPr>
              <a:t>Cianobacterias</a:t>
            </a:r>
            <a:endParaRPr lang="es-MX">
              <a:solidFill>
                <a:schemeClr val="bg1"/>
              </a:solidFill>
            </a:endParaRPr>
          </a:p>
        </p:txBody>
      </p:sp>
      <p:sp>
        <p:nvSpPr>
          <p:cNvPr id="11" name="10 CuadroTexto"/>
          <p:cNvSpPr txBox="1">
            <a:spLocks noChangeArrowheads="1"/>
          </p:cNvSpPr>
          <p:nvPr/>
        </p:nvSpPr>
        <p:spPr bwMode="auto">
          <a:xfrm>
            <a:off x="5286375" y="5929313"/>
            <a:ext cx="2286000" cy="369887"/>
          </a:xfrm>
          <a:prstGeom prst="rect">
            <a:avLst/>
          </a:prstGeom>
          <a:noFill/>
          <a:ln w="9525">
            <a:noFill/>
            <a:miter lim="800000"/>
            <a:headEnd/>
            <a:tailEnd/>
          </a:ln>
        </p:spPr>
        <p:txBody>
          <a:bodyPr>
            <a:spAutoFit/>
          </a:bodyPr>
          <a:lstStyle/>
          <a:p>
            <a:r>
              <a:rPr lang="es-ES">
                <a:solidFill>
                  <a:schemeClr val="bg1"/>
                </a:solidFill>
              </a:rPr>
              <a:t>Algas microscópicas</a:t>
            </a:r>
            <a:endParaRPr lang="es-MX">
              <a:solidFill>
                <a:schemeClr val="bg1"/>
              </a:solidFill>
            </a:endParaRPr>
          </a:p>
        </p:txBody>
      </p:sp>
      <p:pic>
        <p:nvPicPr>
          <p:cNvPr id="12" name="11 Imagen" descr="planta.jpg"/>
          <p:cNvPicPr>
            <a:picLocks noChangeAspect="1"/>
          </p:cNvPicPr>
          <p:nvPr/>
        </p:nvPicPr>
        <p:blipFill>
          <a:blip r:embed="rId4" cstate="print"/>
          <a:srcRect/>
          <a:stretch>
            <a:fillRect/>
          </a:stretch>
        </p:blipFill>
        <p:spPr bwMode="auto">
          <a:xfrm>
            <a:off x="1143000" y="3643313"/>
            <a:ext cx="2286000" cy="3048000"/>
          </a:xfrm>
          <a:prstGeom prst="rect">
            <a:avLst/>
          </a:prstGeom>
          <a:noFill/>
          <a:ln w="9525">
            <a:noFill/>
            <a:miter lim="800000"/>
            <a:headEnd/>
            <a:tailEnd/>
          </a:ln>
        </p:spPr>
      </p:pic>
      <p:sp>
        <p:nvSpPr>
          <p:cNvPr id="7178" name="12 CuadroTexto"/>
          <p:cNvSpPr txBox="1">
            <a:spLocks noChangeArrowheads="1"/>
          </p:cNvSpPr>
          <p:nvPr/>
        </p:nvSpPr>
        <p:spPr bwMode="auto">
          <a:xfrm>
            <a:off x="214313" y="6715125"/>
            <a:ext cx="4357687" cy="200025"/>
          </a:xfrm>
          <a:prstGeom prst="rect">
            <a:avLst/>
          </a:prstGeom>
          <a:noFill/>
          <a:ln w="9525">
            <a:noFill/>
            <a:miter lim="800000"/>
            <a:headEnd/>
            <a:tailEnd/>
          </a:ln>
        </p:spPr>
        <p:txBody>
          <a:bodyPr>
            <a:spAutoFit/>
          </a:bodyPr>
          <a:lstStyle/>
          <a:p>
            <a:r>
              <a:rPr lang="es-MX" sz="700"/>
              <a:t>Imagen:http://www.juntadeandalucia.es/averroes/ceiplopezmayor/images/flash/murales/plantas/planta.jpg</a:t>
            </a:r>
          </a:p>
        </p:txBody>
      </p:sp>
      <p:sp>
        <p:nvSpPr>
          <p:cNvPr id="7179" name="13 CuadroTexto"/>
          <p:cNvSpPr txBox="1">
            <a:spLocks noChangeArrowheads="1"/>
          </p:cNvSpPr>
          <p:nvPr/>
        </p:nvSpPr>
        <p:spPr bwMode="auto">
          <a:xfrm>
            <a:off x="1714500" y="6357938"/>
            <a:ext cx="1928813" cy="369887"/>
          </a:xfrm>
          <a:prstGeom prst="rect">
            <a:avLst/>
          </a:prstGeom>
          <a:noFill/>
          <a:ln w="9525">
            <a:noFill/>
            <a:miter lim="800000"/>
            <a:headEnd/>
            <a:tailEnd/>
          </a:ln>
        </p:spPr>
        <p:txBody>
          <a:bodyPr>
            <a:spAutoFit/>
          </a:bodyPr>
          <a:lstStyle/>
          <a:p>
            <a:r>
              <a:rPr lang="es-ES">
                <a:solidFill>
                  <a:schemeClr val="bg1"/>
                </a:solidFill>
              </a:rPr>
              <a:t>Plantas verdes</a:t>
            </a:r>
            <a:endParaRPr lang="es-MX">
              <a:solidFill>
                <a:schemeClr val="bg1"/>
              </a:solidFill>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2000"/>
                                        <p:tgtEl>
                                          <p:spTgt spid="7173"/>
                                        </p:tgtEl>
                                      </p:cBhvr>
                                    </p:animEffect>
                                    <p:anim calcmode="lin" valueType="num">
                                      <p:cBhvr>
                                        <p:cTn id="8" dur="2000" fill="hold"/>
                                        <p:tgtEl>
                                          <p:spTgt spid="7173"/>
                                        </p:tgtEl>
                                        <p:attrNameLst>
                                          <p:attrName>style.rotation</p:attrName>
                                        </p:attrNameLst>
                                      </p:cBhvr>
                                      <p:tavLst>
                                        <p:tav tm="0">
                                          <p:val>
                                            <p:fltVal val="720"/>
                                          </p:val>
                                        </p:tav>
                                        <p:tav tm="100000">
                                          <p:val>
                                            <p:fltVal val="0"/>
                                          </p:val>
                                        </p:tav>
                                      </p:tavLst>
                                    </p:anim>
                                    <p:anim calcmode="lin" valueType="num">
                                      <p:cBhvr>
                                        <p:cTn id="9" dur="2000" fill="hold"/>
                                        <p:tgtEl>
                                          <p:spTgt spid="7173"/>
                                        </p:tgtEl>
                                        <p:attrNameLst>
                                          <p:attrName>ppt_h</p:attrName>
                                        </p:attrNameLst>
                                      </p:cBhvr>
                                      <p:tavLst>
                                        <p:tav tm="0">
                                          <p:val>
                                            <p:fltVal val="0"/>
                                          </p:val>
                                        </p:tav>
                                        <p:tav tm="100000">
                                          <p:val>
                                            <p:strVal val="#ppt_h"/>
                                          </p:val>
                                        </p:tav>
                                      </p:tavLst>
                                    </p:anim>
                                    <p:anim calcmode="lin" valueType="num">
                                      <p:cBhvr>
                                        <p:cTn id="10" dur="2000" fill="hold"/>
                                        <p:tgtEl>
                                          <p:spTgt spid="717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7174"/>
                                        </p:tgtEl>
                                        <p:attrNameLst>
                                          <p:attrName>style.visibility</p:attrName>
                                        </p:attrNameLst>
                                      </p:cBhvr>
                                      <p:to>
                                        <p:strVal val="visible"/>
                                      </p:to>
                                    </p:set>
                                    <p:animEffect transition="in" filter="fade">
                                      <p:cBhvr>
                                        <p:cTn id="13" dur="2000"/>
                                        <p:tgtEl>
                                          <p:spTgt spid="7174"/>
                                        </p:tgtEl>
                                      </p:cBhvr>
                                    </p:animEffect>
                                    <p:anim calcmode="lin" valueType="num">
                                      <p:cBhvr>
                                        <p:cTn id="14" dur="2000" fill="hold"/>
                                        <p:tgtEl>
                                          <p:spTgt spid="7174"/>
                                        </p:tgtEl>
                                        <p:attrNameLst>
                                          <p:attrName>style.rotation</p:attrName>
                                        </p:attrNameLst>
                                      </p:cBhvr>
                                      <p:tavLst>
                                        <p:tav tm="0">
                                          <p:val>
                                            <p:fltVal val="720"/>
                                          </p:val>
                                        </p:tav>
                                        <p:tav tm="100000">
                                          <p:val>
                                            <p:fltVal val="0"/>
                                          </p:val>
                                        </p:tav>
                                      </p:tavLst>
                                    </p:anim>
                                    <p:anim calcmode="lin" valueType="num">
                                      <p:cBhvr>
                                        <p:cTn id="15" dur="2000" fill="hold"/>
                                        <p:tgtEl>
                                          <p:spTgt spid="7174"/>
                                        </p:tgtEl>
                                        <p:attrNameLst>
                                          <p:attrName>ppt_h</p:attrName>
                                        </p:attrNameLst>
                                      </p:cBhvr>
                                      <p:tavLst>
                                        <p:tav tm="0">
                                          <p:val>
                                            <p:fltVal val="0"/>
                                          </p:val>
                                        </p:tav>
                                        <p:tav tm="100000">
                                          <p:val>
                                            <p:strVal val="#ppt_h"/>
                                          </p:val>
                                        </p:tav>
                                      </p:tavLst>
                                    </p:anim>
                                    <p:anim calcmode="lin" valueType="num">
                                      <p:cBhvr>
                                        <p:cTn id="16" dur="2000" fill="hold"/>
                                        <p:tgtEl>
                                          <p:spTgt spid="7174"/>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style.rotation</p:attrName>
                                        </p:attrNameLst>
                                      </p:cBhvr>
                                      <p:tavLst>
                                        <p:tav tm="0">
                                          <p:val>
                                            <p:fltVal val="720"/>
                                          </p:val>
                                        </p:tav>
                                        <p:tav tm="100000">
                                          <p:val>
                                            <p:fltVal val="0"/>
                                          </p:val>
                                        </p:tav>
                                      </p:tavLst>
                                    </p:anim>
                                    <p:anim calcmode="lin" valueType="num">
                                      <p:cBhvr>
                                        <p:cTn id="21" dur="2000" fill="hold"/>
                                        <p:tgtEl>
                                          <p:spTgt spid="7"/>
                                        </p:tgtEl>
                                        <p:attrNameLst>
                                          <p:attrName>ppt_h</p:attrName>
                                        </p:attrNameLst>
                                      </p:cBhvr>
                                      <p:tavLst>
                                        <p:tav tm="0">
                                          <p:val>
                                            <p:fltVal val="0"/>
                                          </p:val>
                                        </p:tav>
                                        <p:tav tm="100000">
                                          <p:val>
                                            <p:strVal val="#ppt_h"/>
                                          </p:val>
                                        </p:tav>
                                      </p:tavLst>
                                    </p:anim>
                                    <p:anim calcmode="lin" valueType="num">
                                      <p:cBhvr>
                                        <p:cTn id="22" dur="2000" fill="hold"/>
                                        <p:tgtEl>
                                          <p:spTgt spid="7"/>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anim calcmode="lin" valueType="num">
                                      <p:cBhvr>
                                        <p:cTn id="26" dur="2000" fill="hold"/>
                                        <p:tgtEl>
                                          <p:spTgt spid="8"/>
                                        </p:tgtEl>
                                        <p:attrNameLst>
                                          <p:attrName>style.rotation</p:attrName>
                                        </p:attrNameLst>
                                      </p:cBhvr>
                                      <p:tavLst>
                                        <p:tav tm="0">
                                          <p:val>
                                            <p:fltVal val="720"/>
                                          </p:val>
                                        </p:tav>
                                        <p:tav tm="100000">
                                          <p:val>
                                            <p:fltVal val="0"/>
                                          </p:val>
                                        </p:tav>
                                      </p:tavLst>
                                    </p:anim>
                                    <p:anim calcmode="lin" valueType="num">
                                      <p:cBhvr>
                                        <p:cTn id="27" dur="2000" fill="hold"/>
                                        <p:tgtEl>
                                          <p:spTgt spid="8"/>
                                        </p:tgtEl>
                                        <p:attrNameLst>
                                          <p:attrName>ppt_h</p:attrName>
                                        </p:attrNameLst>
                                      </p:cBhvr>
                                      <p:tavLst>
                                        <p:tav tm="0">
                                          <p:val>
                                            <p:fltVal val="0"/>
                                          </p:val>
                                        </p:tav>
                                        <p:tav tm="100000">
                                          <p:val>
                                            <p:strVal val="#ppt_h"/>
                                          </p:val>
                                        </p:tav>
                                      </p:tavLst>
                                    </p:anim>
                                    <p:anim calcmode="lin" valueType="num">
                                      <p:cBhvr>
                                        <p:cTn id="28" dur="2000" fill="hold"/>
                                        <p:tgtEl>
                                          <p:spTgt spid="8"/>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style.rotation</p:attrName>
                                        </p:attrNameLst>
                                      </p:cBhvr>
                                      <p:tavLst>
                                        <p:tav tm="0">
                                          <p:val>
                                            <p:fltVal val="720"/>
                                          </p:val>
                                        </p:tav>
                                        <p:tav tm="100000">
                                          <p:val>
                                            <p:fltVal val="0"/>
                                          </p:val>
                                        </p:tav>
                                      </p:tavLst>
                                    </p:anim>
                                    <p:anim calcmode="lin" valueType="num">
                                      <p:cBhvr>
                                        <p:cTn id="33" dur="2000" fill="hold"/>
                                        <p:tgtEl>
                                          <p:spTgt spid="11"/>
                                        </p:tgtEl>
                                        <p:attrNameLst>
                                          <p:attrName>ppt_h</p:attrName>
                                        </p:attrNameLst>
                                      </p:cBhvr>
                                      <p:tavLst>
                                        <p:tav tm="0">
                                          <p:val>
                                            <p:fltVal val="0"/>
                                          </p:val>
                                        </p:tav>
                                        <p:tav tm="100000">
                                          <p:val>
                                            <p:strVal val="#ppt_h"/>
                                          </p:val>
                                        </p:tav>
                                      </p:tavLst>
                                    </p:anim>
                                    <p:anim calcmode="lin" valueType="num">
                                      <p:cBhvr>
                                        <p:cTn id="34" dur="2000" fill="hold"/>
                                        <p:tgtEl>
                                          <p:spTgt spid="11"/>
                                        </p:tgtEl>
                                        <p:attrNameLst>
                                          <p:attrName>ppt_w</p:attrName>
                                        </p:attrNameLst>
                                      </p:cBhvr>
                                      <p:tavLst>
                                        <p:tav tm="0">
                                          <p:val>
                                            <p:fltVal val="0"/>
                                          </p:val>
                                        </p:tav>
                                        <p:tav tm="100000">
                                          <p:val>
                                            <p:strVal val="#ppt_w"/>
                                          </p:val>
                                        </p:tav>
                                      </p:tavLst>
                                    </p:anim>
                                  </p:childTnLst>
                                </p:cTn>
                              </p:par>
                              <p:par>
                                <p:cTn id="35" presetID="35"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anim calcmode="lin" valueType="num">
                                      <p:cBhvr>
                                        <p:cTn id="38" dur="2000" fill="hold"/>
                                        <p:tgtEl>
                                          <p:spTgt spid="12"/>
                                        </p:tgtEl>
                                        <p:attrNameLst>
                                          <p:attrName>style.rotation</p:attrName>
                                        </p:attrNameLst>
                                      </p:cBhvr>
                                      <p:tavLst>
                                        <p:tav tm="0">
                                          <p:val>
                                            <p:fltVal val="720"/>
                                          </p:val>
                                        </p:tav>
                                        <p:tav tm="100000">
                                          <p:val>
                                            <p:fltVal val="0"/>
                                          </p:val>
                                        </p:tav>
                                      </p:tavLst>
                                    </p:anim>
                                    <p:anim calcmode="lin" valueType="num">
                                      <p:cBhvr>
                                        <p:cTn id="39" dur="2000" fill="hold"/>
                                        <p:tgtEl>
                                          <p:spTgt spid="12"/>
                                        </p:tgtEl>
                                        <p:attrNameLst>
                                          <p:attrName>ppt_h</p:attrName>
                                        </p:attrNameLst>
                                      </p:cBhvr>
                                      <p:tavLst>
                                        <p:tav tm="0">
                                          <p:val>
                                            <p:fltVal val="0"/>
                                          </p:val>
                                        </p:tav>
                                        <p:tav tm="100000">
                                          <p:val>
                                            <p:strVal val="#ppt_h"/>
                                          </p:val>
                                        </p:tav>
                                      </p:tavLst>
                                    </p:anim>
                                    <p:anim calcmode="lin" valueType="num">
                                      <p:cBhvr>
                                        <p:cTn id="40"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642918"/>
            <a:ext cx="7772400" cy="1362456"/>
          </a:xfrm>
        </p:spPr>
        <p:txBody>
          <a:bodyPr/>
          <a:lstStyle/>
          <a:p>
            <a:pPr>
              <a:defRPr/>
            </a:pPr>
            <a:r>
              <a:rPr lang="es-ES" smtClean="0"/>
              <a:t>REFERENCIAS</a:t>
            </a:r>
            <a:endParaRPr lang="es-MX"/>
          </a:p>
        </p:txBody>
      </p:sp>
      <p:sp>
        <p:nvSpPr>
          <p:cNvPr id="34819" name="2 Marcador de texto"/>
          <p:cNvSpPr>
            <a:spLocks noGrp="1"/>
          </p:cNvSpPr>
          <p:nvPr>
            <p:ph type="body" idx="1"/>
          </p:nvPr>
        </p:nvSpPr>
        <p:spPr>
          <a:xfrm>
            <a:off x="428625" y="2000250"/>
            <a:ext cx="7772400" cy="4000500"/>
          </a:xfrm>
        </p:spPr>
        <p:txBody>
          <a:bodyPr/>
          <a:lstStyle/>
          <a:p>
            <a:pPr>
              <a:buFont typeface="Wingdings" pitchFamily="2" charset="2"/>
              <a:buChar char="Ø"/>
            </a:pPr>
            <a:r>
              <a:rPr lang="es-MX" smtClean="0">
                <a:solidFill>
                  <a:schemeClr val="bg1"/>
                </a:solidFill>
                <a:hlinkClick r:id="rId2"/>
              </a:rPr>
              <a:t>http://profesores.sanvalero.net/~w0548/FSVdocumentos/Fotosintesis%20C3,C4%20y%20CAM.pdf</a:t>
            </a:r>
            <a:endParaRPr lang="es-MX" smtClean="0">
              <a:solidFill>
                <a:schemeClr val="bg1"/>
              </a:solidFill>
            </a:endParaRPr>
          </a:p>
          <a:p>
            <a:pPr>
              <a:buFont typeface="Wingdings" pitchFamily="2" charset="2"/>
              <a:buChar char="Ø"/>
            </a:pPr>
            <a:r>
              <a:rPr lang="es-MX" smtClean="0">
                <a:solidFill>
                  <a:schemeClr val="bg1"/>
                </a:solidFill>
                <a:hlinkClick r:id="rId3"/>
              </a:rPr>
              <a:t>http://www.biol.unlp.edu.ar/farmacia/farmacognosia/fotosintesis_farmacognosia.htm</a:t>
            </a:r>
            <a:endParaRPr lang="es-MX" smtClean="0">
              <a:solidFill>
                <a:schemeClr val="bg1"/>
              </a:solidFill>
            </a:endParaRPr>
          </a:p>
          <a:p>
            <a:pPr>
              <a:buFont typeface="Wingdings" pitchFamily="2" charset="2"/>
              <a:buChar char="Ø"/>
            </a:pPr>
            <a:r>
              <a:rPr lang="es-MX" smtClean="0">
                <a:solidFill>
                  <a:schemeClr val="bg1"/>
                </a:solidFill>
                <a:hlinkClick r:id="rId4"/>
              </a:rPr>
              <a:t>http://www.curtisbiologia.com/node/96</a:t>
            </a:r>
            <a:endParaRPr lang="es-MX" smtClean="0">
              <a:solidFill>
                <a:schemeClr val="bg1"/>
              </a:solidFill>
            </a:endParaRPr>
          </a:p>
          <a:p>
            <a:pPr>
              <a:buFont typeface="Wingdings" pitchFamily="2" charset="2"/>
              <a:buChar char="Ø"/>
            </a:pPr>
            <a:r>
              <a:rPr lang="es-MX" smtClean="0">
                <a:solidFill>
                  <a:schemeClr val="bg1"/>
                </a:solidFill>
                <a:hlinkClick r:id="rId5"/>
              </a:rPr>
              <a:t>http://centros.edu.xunta.es/iesriocabe/files/u1/Temas%20Bioloxia/T_205_Fotosintesis.pdf</a:t>
            </a:r>
            <a:endParaRPr lang="es-MX" smtClean="0">
              <a:solidFill>
                <a:schemeClr val="bg1"/>
              </a:solidFill>
            </a:endParaRPr>
          </a:p>
          <a:p>
            <a:pPr>
              <a:buFont typeface="Wingdings" pitchFamily="2" charset="2"/>
              <a:buChar char="Ø"/>
            </a:pPr>
            <a:r>
              <a:rPr lang="es-MX" smtClean="0">
                <a:solidFill>
                  <a:schemeClr val="bg1"/>
                </a:solidFill>
                <a:hlinkClick r:id="rId6"/>
              </a:rPr>
              <a:t>http://www.biologia.edu.ar/plantas/fotosint.htm</a:t>
            </a:r>
            <a:endParaRPr lang="es-MX" smtClean="0">
              <a:solidFill>
                <a:schemeClr val="bg1"/>
              </a:solidFill>
            </a:endParaRPr>
          </a:p>
          <a:p>
            <a:pPr>
              <a:buFont typeface="Wingdings" pitchFamily="2" charset="2"/>
              <a:buChar char="Ø"/>
            </a:pPr>
            <a:r>
              <a:rPr lang="es-MX" smtClean="0">
                <a:solidFill>
                  <a:schemeClr val="bg1"/>
                </a:solidFill>
                <a:hlinkClick r:id="rId7"/>
              </a:rPr>
              <a:t>http://recursos.cnice.mec.es/biosfera/alumno/2bachillerato/Fisiologia_celular/contenidos10.htm</a:t>
            </a:r>
            <a:endParaRPr lang="es-MX" smtClean="0">
              <a:solidFill>
                <a:schemeClr val="bg1"/>
              </a:solidFill>
            </a:endParaRPr>
          </a:p>
          <a:p>
            <a:endParaRPr lang="es-MX" smtClean="0"/>
          </a:p>
          <a:p>
            <a:endParaRPr lang="es-MX" smtClean="0"/>
          </a:p>
        </p:txBody>
      </p:sp>
    </p:spTree>
  </p:cSld>
  <p:clrMapOvr>
    <a:masterClrMapping/>
  </p:clrMapOvr>
  <p:transition spd="med">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62175" y="285750"/>
            <a:ext cx="4606925" cy="866775"/>
          </a:xfrm>
        </p:spPr>
        <p:txBody>
          <a:bodyPr/>
          <a:lstStyle/>
          <a:p>
            <a:pPr eaLnBrk="1" hangingPunct="1"/>
            <a:r>
              <a:rPr lang="es-ES" smtClean="0"/>
              <a:t>Cloroplastos</a:t>
            </a:r>
          </a:p>
        </p:txBody>
      </p:sp>
      <p:sp>
        <p:nvSpPr>
          <p:cNvPr id="8195" name="Rectangle 3"/>
          <p:cNvSpPr>
            <a:spLocks noGrp="1" noChangeArrowheads="1"/>
          </p:cNvSpPr>
          <p:nvPr>
            <p:ph idx="1"/>
          </p:nvPr>
        </p:nvSpPr>
        <p:spPr>
          <a:xfrm>
            <a:off x="468313" y="1196975"/>
            <a:ext cx="8435975" cy="5327650"/>
          </a:xfrm>
        </p:spPr>
        <p:txBody>
          <a:bodyPr/>
          <a:lstStyle/>
          <a:p>
            <a:pPr eaLnBrk="1" hangingPunct="1">
              <a:lnSpc>
                <a:spcPct val="90000"/>
              </a:lnSpc>
            </a:pPr>
            <a:r>
              <a:rPr lang="es-ES" sz="1800" smtClean="0"/>
              <a:t>Organelos celulares ubicados en el citoplasma.</a:t>
            </a:r>
          </a:p>
          <a:p>
            <a:pPr eaLnBrk="1" hangingPunct="1">
              <a:lnSpc>
                <a:spcPct val="90000"/>
              </a:lnSpc>
            </a:pPr>
            <a:r>
              <a:rPr lang="es-ES" sz="1800" smtClean="0"/>
              <a:t>Lugar donde se lleva a cabo la fotosíntesis.</a:t>
            </a:r>
          </a:p>
          <a:p>
            <a:pPr eaLnBrk="1" hangingPunct="1">
              <a:lnSpc>
                <a:spcPct val="90000"/>
              </a:lnSpc>
            </a:pPr>
            <a:r>
              <a:rPr lang="es-ES" sz="1800" smtClean="0"/>
              <a:t>Miden entre 2 y 6 micras.</a:t>
            </a:r>
          </a:p>
          <a:p>
            <a:pPr eaLnBrk="1" hangingPunct="1">
              <a:lnSpc>
                <a:spcPct val="90000"/>
              </a:lnSpc>
            </a:pPr>
            <a:r>
              <a:rPr lang="es-ES" sz="1800" smtClean="0"/>
              <a:t>Estructura:</a:t>
            </a:r>
          </a:p>
          <a:p>
            <a:pPr eaLnBrk="1" hangingPunct="1">
              <a:lnSpc>
                <a:spcPct val="90000"/>
              </a:lnSpc>
              <a:buFontTx/>
              <a:buNone/>
            </a:pPr>
            <a:r>
              <a:rPr lang="es-ES" sz="1800" smtClean="0"/>
              <a:t>   a) Interna: </a:t>
            </a:r>
          </a:p>
          <a:p>
            <a:pPr eaLnBrk="1" hangingPunct="1">
              <a:lnSpc>
                <a:spcPct val="90000"/>
              </a:lnSpc>
              <a:buFontTx/>
              <a:buNone/>
            </a:pPr>
            <a:r>
              <a:rPr lang="es-ES" sz="1800" smtClean="0"/>
              <a:t>           Estroma</a:t>
            </a:r>
          </a:p>
          <a:p>
            <a:pPr eaLnBrk="1" hangingPunct="1">
              <a:lnSpc>
                <a:spcPct val="90000"/>
              </a:lnSpc>
              <a:buFontTx/>
              <a:buNone/>
            </a:pPr>
            <a:r>
              <a:rPr lang="es-ES" sz="1800" smtClean="0"/>
              <a:t>           Tilacoides</a:t>
            </a:r>
          </a:p>
          <a:p>
            <a:pPr eaLnBrk="1" hangingPunct="1">
              <a:lnSpc>
                <a:spcPct val="90000"/>
              </a:lnSpc>
              <a:buFontTx/>
              <a:buNone/>
            </a:pPr>
            <a:r>
              <a:rPr lang="es-ES" sz="1800" smtClean="0"/>
              <a:t>           Grana</a:t>
            </a:r>
          </a:p>
          <a:p>
            <a:pPr eaLnBrk="1" hangingPunct="1">
              <a:lnSpc>
                <a:spcPct val="90000"/>
              </a:lnSpc>
              <a:buFontTx/>
              <a:buNone/>
            </a:pPr>
            <a:r>
              <a:rPr lang="es-ES" sz="1800" smtClean="0"/>
              <a:t>           Lamelas o intergrana </a:t>
            </a:r>
          </a:p>
          <a:p>
            <a:pPr eaLnBrk="1" hangingPunct="1">
              <a:lnSpc>
                <a:spcPct val="90000"/>
              </a:lnSpc>
              <a:buFontTx/>
              <a:buNone/>
            </a:pPr>
            <a:r>
              <a:rPr lang="es-ES" sz="1800" smtClean="0"/>
              <a:t>           Lumen</a:t>
            </a:r>
          </a:p>
          <a:p>
            <a:pPr eaLnBrk="1" hangingPunct="1">
              <a:lnSpc>
                <a:spcPct val="90000"/>
              </a:lnSpc>
              <a:buFontTx/>
              <a:buNone/>
            </a:pPr>
            <a:r>
              <a:rPr lang="es-ES" sz="1800" smtClean="0"/>
              <a:t>  </a:t>
            </a:r>
          </a:p>
          <a:p>
            <a:pPr eaLnBrk="1" hangingPunct="1">
              <a:lnSpc>
                <a:spcPct val="90000"/>
              </a:lnSpc>
              <a:buFontTx/>
              <a:buNone/>
            </a:pPr>
            <a:r>
              <a:rPr lang="es-ES" sz="1800" smtClean="0"/>
              <a:t> b) Externa: </a:t>
            </a:r>
          </a:p>
          <a:p>
            <a:pPr eaLnBrk="1" hangingPunct="1">
              <a:lnSpc>
                <a:spcPct val="90000"/>
              </a:lnSpc>
              <a:buFontTx/>
              <a:buNone/>
            </a:pPr>
            <a:r>
              <a:rPr lang="es-ES" sz="1800" smtClean="0"/>
              <a:t>           Doble membrana</a:t>
            </a:r>
            <a:r>
              <a:rPr lang="es-ES" sz="2000" smtClean="0"/>
              <a:t>. </a:t>
            </a:r>
          </a:p>
          <a:p>
            <a:pPr eaLnBrk="1" hangingPunct="1">
              <a:lnSpc>
                <a:spcPct val="90000"/>
              </a:lnSpc>
              <a:buFontTx/>
              <a:buNone/>
            </a:pPr>
            <a:endParaRPr lang="es-ES" sz="2000" smtClean="0"/>
          </a:p>
          <a:p>
            <a:pPr eaLnBrk="1" hangingPunct="1">
              <a:lnSpc>
                <a:spcPct val="90000"/>
              </a:lnSpc>
              <a:buFontTx/>
              <a:buNone/>
            </a:pPr>
            <a:endParaRPr lang="es-ES" sz="2000" smtClean="0"/>
          </a:p>
          <a:p>
            <a:pPr eaLnBrk="1" hangingPunct="1">
              <a:lnSpc>
                <a:spcPct val="90000"/>
              </a:lnSpc>
              <a:buFontTx/>
              <a:buNone/>
            </a:pPr>
            <a:r>
              <a:rPr lang="es-ES" sz="2000" smtClean="0"/>
              <a:t>       </a:t>
            </a:r>
          </a:p>
          <a:p>
            <a:pPr eaLnBrk="1" hangingPunct="1">
              <a:lnSpc>
                <a:spcPct val="90000"/>
              </a:lnSpc>
              <a:buFontTx/>
              <a:buNone/>
            </a:pPr>
            <a:r>
              <a:rPr lang="es-ES" sz="1000" smtClean="0"/>
              <a:t>                                                                      http://recursos.cnice.mec.es/biosfera/alumno/2bachillerato/La_celula/imagenes/cloroplasto_letreros.jpg </a:t>
            </a:r>
          </a:p>
          <a:p>
            <a:pPr eaLnBrk="1" hangingPunct="1">
              <a:lnSpc>
                <a:spcPct val="90000"/>
              </a:lnSpc>
              <a:buFontTx/>
              <a:buNone/>
            </a:pPr>
            <a:endParaRPr lang="es-ES" sz="1000" smtClean="0"/>
          </a:p>
          <a:p>
            <a:pPr eaLnBrk="1" hangingPunct="1">
              <a:lnSpc>
                <a:spcPct val="90000"/>
              </a:lnSpc>
              <a:buFontTx/>
              <a:buNone/>
            </a:pPr>
            <a:endParaRPr lang="es-ES" sz="1000" smtClean="0"/>
          </a:p>
        </p:txBody>
      </p:sp>
      <p:pic>
        <p:nvPicPr>
          <p:cNvPr id="8196" name="Picture 5"/>
          <p:cNvPicPr>
            <a:picLocks noChangeAspect="1" noChangeArrowheads="1"/>
          </p:cNvPicPr>
          <p:nvPr/>
        </p:nvPicPr>
        <p:blipFill>
          <a:blip r:embed="rId2" cstate="print"/>
          <a:srcRect/>
          <a:stretch>
            <a:fillRect/>
          </a:stretch>
        </p:blipFill>
        <p:spPr bwMode="auto">
          <a:xfrm>
            <a:off x="3500438" y="2214563"/>
            <a:ext cx="5238750" cy="3438525"/>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55469 0.40324 C -0.57083 0.38287 -0.59444 0.36991 -0.61302 0.35417 C -0.62188 0.34653 -0.62726 0.33357 -0.63455 0.32384 C -0.6375 0.31042 -0.63872 0.29653 -0.64045 0.28264 C -0.63906 0.24861 -0.64236 0.1963 -0.62135 0.16829 C -0.61754 0.14884 -0.62379 0.17847 -0.61667 0.15417 C -0.61597 0.15162 -0.61632 0.14861 -0.61545 0.14607 C -0.61476 0.14398 -0.61285 0.14329 -0.61181 0.14144 C -0.6092 0.13681 -0.60694 0.13195 -0.60469 0.12708 C -0.60069 0.11898 -0.59653 0.11065 -0.59045 0.10486 C -0.58646 0.08866 -0.57379 0.08125 -0.56302 0.07477 C -0.54601 0.06435 -0.52899 0.05347 -0.51059 0.04931 C -0.50226 0.05046 -0.49375 0.05 -0.48559 0.05255 C -0.47882 0.05463 -0.47292 0.05995 -0.46667 0.06366 C -0.46389 0.06528 -0.45833 0.06829 -0.45833 0.06829 C -0.45104 0.07801 -0.44479 0.08009 -0.43559 0.08588 C -0.41094 0.10162 -0.44306 0.08681 -0.41424 0.09861 C -0.40573 0.10602 -0.39792 0.11644 -0.38802 0.12083 C -0.375 0.13357 -0.37413 0.14329 -0.36788 0.16042 C -0.36337 0.17269 -0.36042 0.18426 -0.35712 0.19699 C -0.35538 0.20417 -0.35243 0.20995 -0.35122 0.21759 C -0.35156 0.23125 -0.35156 0.24514 -0.35226 0.2588 C -0.35243 0.26273 -0.35278 0.2669 -0.35469 0.26991 C -0.36146 0.28033 -0.37014 0.28264 -0.37969 0.28426 C -0.38958 0.29306 -0.4066 0.29028 -0.41667 0.28102 C -0.41927 0.2787 -0.42153 0.27593 -0.42379 0.27315 C -0.42674 0.26968 -0.43212 0.26204 -0.43212 0.26204 C -0.43438 0.25278 -0.43281 0.2588 -0.43802 0.24445 C -0.43924 0.24097 -0.43889 0.23658 -0.44045 0.23333 C -0.44115 0.23171 -0.44271 0.23125 -0.44392 0.23033 C -0.45504 0.20139 -0.43993 0.23935 -0.45226 0.21273 C -0.45451 0.20787 -0.45573 0.20208 -0.45833 0.19699 C -0.45972 0.18796 -0.46076 0.1787 -0.46302 0.16991 C -0.46424 0.14375 -0.46806 0.10903 -0.4559 0.08588 C -0.45417 0.07662 -0.45139 0.0588 -0.44392 0.05556 C -0.44236 0.04583 -0.44375 0.0507 -0.43802 0.03982 C -0.43681 0.03773 -0.43576 0.03542 -0.43455 0.03333 C -0.43368 0.03171 -0.43212 0.0287 -0.43212 0.0287 C -0.42917 0.01667 -0.42309 0.01019 -0.41667 0.00162 C -0.4125 -0.00393 -0.41163 -0.00856 -0.4059 -0.01111 C -0.40139 -0.0169 -0.39844 -0.0169 -0.39288 -0.0206 C -0.38455 -0.02616 -0.37726 -0.03403 -0.36892 -0.03958 C -0.36406 -0.04305 -0.35764 -0.04514 -0.35226 -0.04745 C -0.34462 -0.05463 -0.33368 -0.05301 -0.325 -0.05393 C -0.30556 -0.05301 -0.29392 -0.05139 -0.27622 -0.04907 C -0.26997 -0.04745 -0.26441 -0.04491 -0.25833 -0.04282 C -0.2533 -0.04097 -0.24288 -0.03796 -0.24288 -0.03796 C -0.23594 -0.03333 -0.24045 -0.03588 -0.23455 -0.03333 C -0.23212 -0.03217 -0.22726 -0.03009 -0.22726 -0.03009 C -0.22257 -0.02523 -0.21823 -0.02292 -0.21302 -0.01898 C -0.20729 -0.00602 -0.21111 -0.01319 -0.2 0.00162 L -0.2 0.00162 C -0.19583 0.00995 -0.19219 0.01875 -0.18802 0.02708 C -0.18681 0.03357 -0.18472 0.03958 -0.18333 0.04607 C -0.18073 0.0581 -0.18056 0.07199 -0.17969 0.08426 C -0.1816 0.10347 -0.18403 0.11505 -0.19757 0.12384 C -0.20521 0.13403 -0.21181 0.13866 -0.22135 0.14306 C -0.22396 0.13796 -0.22656 0.13264 -0.22847 0.12708 C -0.2316 0.11806 -0.23177 0.10787 -0.23455 0.09861 C -0.2316 0.07894 -0.23455 0.10208 -0.23455 0.06366 C -0.23455 0.04537 -0.2316 0.02454 -0.22379 0.00972 C -0.2224 0.00208 -0.22066 -0.00208 -0.21667 -0.00787 C -0.21285 -0.02222 -0.2191 -0.00069 -0.21181 -0.01736 C -0.20694 -0.02847 -0.21476 -0.01967 -0.20712 -0.02685 C -0.2026 -0.03588 -0.19514 -0.03958 -0.18802 -0.04444 C -0.18108 -0.04907 -0.17847 -0.05324 -0.17135 -0.05694 C -0.16771 -0.0588 -0.16424 -0.06157 -0.16059 -0.06342 C -0.15764 -0.06505 -0.15122 -0.06667 -0.15122 -0.06667 C -0.14514 -0.0713 -0.14236 -0.0743 -0.13559 -0.07616 C -0.12934 -0.08241 -0.12413 -0.08403 -0.11667 -0.08565 C -0.10938 -0.09213 -0.09983 -0.09236 -0.09167 -0.09676 C -0.07257 -0.0963 -0.03924 -0.10833 -0.01892 -0.09028 C -0.01493 -0.08217 -0.01007 -0.07477 -0.0059 -0.06667 C -0.00052 -0.04537 1.38889E-6 -0.02222 1.38889E-6 6.93889E-18 " pathEditMode="relative" ptsTypes="ffffffffffffffffffffffffffffffffffffffffffffffffffFffffffffffffffffffffffA">
                                      <p:cBhvr>
                                        <p:cTn id="6" dur="2000" fill="hold"/>
                                        <p:tgtEl>
                                          <p:spTgt spid="819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476375" y="333375"/>
            <a:ext cx="6010275" cy="793750"/>
          </a:xfrm>
        </p:spPr>
        <p:txBody>
          <a:bodyPr/>
          <a:lstStyle/>
          <a:p>
            <a:pPr eaLnBrk="1" hangingPunct="1"/>
            <a:r>
              <a:rPr lang="es-ES" sz="4000" smtClean="0"/>
              <a:t>Proceso de la fotosíntesis</a:t>
            </a:r>
          </a:p>
        </p:txBody>
      </p:sp>
      <p:sp>
        <p:nvSpPr>
          <p:cNvPr id="6147" name="Rectangle 3"/>
          <p:cNvSpPr>
            <a:spLocks noGrp="1" noChangeArrowheads="1"/>
          </p:cNvSpPr>
          <p:nvPr>
            <p:ph idx="1"/>
          </p:nvPr>
        </p:nvSpPr>
        <p:spPr>
          <a:xfrm>
            <a:off x="457200" y="1196975"/>
            <a:ext cx="8229600" cy="3589338"/>
          </a:xfrm>
        </p:spPr>
        <p:txBody>
          <a:bodyPr>
            <a:normAutofit fontScale="62500" lnSpcReduction="20000"/>
          </a:bodyPr>
          <a:lstStyle/>
          <a:p>
            <a:pPr marL="274320" indent="-274320" eaLnBrk="1" fontAlgn="auto" hangingPunct="1">
              <a:lnSpc>
                <a:spcPct val="80000"/>
              </a:lnSpc>
              <a:spcAft>
                <a:spcPts val="0"/>
              </a:spcAft>
              <a:buClr>
                <a:schemeClr val="accent3"/>
              </a:buClr>
              <a:buFont typeface="Wingdings 2"/>
              <a:buChar char=""/>
              <a:defRPr/>
            </a:pPr>
            <a:r>
              <a:rPr lang="es-ES" sz="3300" dirty="0"/>
              <a:t>La clorofila capta la energía primaria de la luz solar, para que sea transformada en energía química.</a:t>
            </a:r>
          </a:p>
          <a:p>
            <a:pPr marL="274320" indent="-274320" eaLnBrk="1" fontAlgn="auto" hangingPunct="1">
              <a:lnSpc>
                <a:spcPct val="80000"/>
              </a:lnSpc>
              <a:spcAft>
                <a:spcPts val="0"/>
              </a:spcAft>
              <a:buClr>
                <a:schemeClr val="accent3"/>
              </a:buClr>
              <a:buFontTx/>
              <a:buNone/>
              <a:defRPr/>
            </a:pPr>
            <a:endParaRPr lang="es-ES" sz="3300" b="1" dirty="0"/>
          </a:p>
          <a:p>
            <a:pPr marL="274320" indent="-274320" eaLnBrk="1" fontAlgn="auto" hangingPunct="1">
              <a:lnSpc>
                <a:spcPct val="80000"/>
              </a:lnSpc>
              <a:spcAft>
                <a:spcPts val="0"/>
              </a:spcAft>
              <a:buClr>
                <a:schemeClr val="accent3"/>
              </a:buClr>
              <a:buFontTx/>
              <a:buNone/>
              <a:defRPr/>
            </a:pPr>
            <a:r>
              <a:rPr lang="es-ES" sz="3300" dirty="0"/>
              <a:t>Proceso global</a:t>
            </a:r>
            <a:r>
              <a:rPr lang="es-ES" sz="3300" b="1" dirty="0"/>
              <a:t>:    6 CO2 + 6 H2O + 686 </a:t>
            </a:r>
            <a:r>
              <a:rPr lang="es-ES" sz="3300" b="1" dirty="0" err="1"/>
              <a:t>kcal</a:t>
            </a:r>
            <a:r>
              <a:rPr lang="es-ES" sz="3300" b="1" dirty="0"/>
              <a:t>/mol    C6H12O6 + 6 O2</a:t>
            </a:r>
            <a:r>
              <a:rPr lang="es-ES" sz="3300" dirty="0"/>
              <a:t> </a:t>
            </a:r>
          </a:p>
          <a:p>
            <a:pPr marL="274320" indent="-274320" eaLnBrk="1" fontAlgn="auto" hangingPunct="1">
              <a:lnSpc>
                <a:spcPct val="80000"/>
              </a:lnSpc>
              <a:spcAft>
                <a:spcPts val="0"/>
              </a:spcAft>
              <a:buClr>
                <a:schemeClr val="accent3"/>
              </a:buClr>
              <a:buFont typeface="Wingdings 2"/>
              <a:buChar char=""/>
              <a:defRPr/>
            </a:pPr>
            <a:endParaRPr lang="es-ES" sz="3300" dirty="0"/>
          </a:p>
          <a:p>
            <a:pPr marL="274320" indent="-274320" eaLnBrk="1" fontAlgn="auto" hangingPunct="1">
              <a:lnSpc>
                <a:spcPct val="80000"/>
              </a:lnSpc>
              <a:spcAft>
                <a:spcPts val="0"/>
              </a:spcAft>
              <a:buClr>
                <a:schemeClr val="accent3"/>
              </a:buClr>
              <a:buFont typeface="Wingdings 2"/>
              <a:buChar char=""/>
              <a:defRPr/>
            </a:pPr>
            <a:r>
              <a:rPr lang="es-ES" sz="3300" dirty="0"/>
              <a:t>Se lleva a cabo en dos fases:</a:t>
            </a:r>
          </a:p>
          <a:p>
            <a:pPr marL="274320" indent="-274320" eaLnBrk="1" fontAlgn="auto" hangingPunct="1">
              <a:lnSpc>
                <a:spcPct val="80000"/>
              </a:lnSpc>
              <a:spcAft>
                <a:spcPts val="0"/>
              </a:spcAft>
              <a:buClr>
                <a:schemeClr val="accent3"/>
              </a:buClr>
              <a:buFontTx/>
              <a:buNone/>
              <a:defRPr/>
            </a:pPr>
            <a:r>
              <a:rPr lang="es-ES" sz="3300" dirty="0"/>
              <a:t>     </a:t>
            </a:r>
          </a:p>
          <a:p>
            <a:pPr marL="274320" indent="-274320" eaLnBrk="1" fontAlgn="auto" hangingPunct="1">
              <a:lnSpc>
                <a:spcPct val="80000"/>
              </a:lnSpc>
              <a:spcAft>
                <a:spcPts val="0"/>
              </a:spcAft>
              <a:buClr>
                <a:schemeClr val="accent3"/>
              </a:buClr>
              <a:buFontTx/>
              <a:buNone/>
              <a:defRPr/>
            </a:pPr>
            <a:r>
              <a:rPr lang="es-ES" sz="3300" dirty="0"/>
              <a:t>1.- Fase luminosa: requiere </a:t>
            </a:r>
          </a:p>
          <a:p>
            <a:pPr marL="274320" indent="-274320" eaLnBrk="1" fontAlgn="auto" hangingPunct="1">
              <a:lnSpc>
                <a:spcPct val="80000"/>
              </a:lnSpc>
              <a:spcAft>
                <a:spcPts val="0"/>
              </a:spcAft>
              <a:buClr>
                <a:schemeClr val="accent3"/>
              </a:buClr>
              <a:buFontTx/>
              <a:buNone/>
              <a:defRPr/>
            </a:pPr>
            <a:r>
              <a:rPr lang="es-ES" sz="3300" dirty="0"/>
              <a:t>          de luz para ser iniciada.</a:t>
            </a:r>
          </a:p>
          <a:p>
            <a:pPr marL="274320" indent="-274320" eaLnBrk="1" fontAlgn="auto" hangingPunct="1">
              <a:lnSpc>
                <a:spcPct val="80000"/>
              </a:lnSpc>
              <a:spcAft>
                <a:spcPts val="0"/>
              </a:spcAft>
              <a:buClr>
                <a:schemeClr val="accent3"/>
              </a:buClr>
              <a:buFontTx/>
              <a:buNone/>
              <a:defRPr/>
            </a:pPr>
            <a:r>
              <a:rPr lang="es-ES" sz="3300" dirty="0"/>
              <a:t>     </a:t>
            </a:r>
          </a:p>
          <a:p>
            <a:pPr marL="274320" indent="-274320" eaLnBrk="1" fontAlgn="auto" hangingPunct="1">
              <a:lnSpc>
                <a:spcPct val="80000"/>
              </a:lnSpc>
              <a:spcAft>
                <a:spcPts val="0"/>
              </a:spcAft>
              <a:buClr>
                <a:schemeClr val="accent3"/>
              </a:buClr>
              <a:buFontTx/>
              <a:buNone/>
              <a:defRPr/>
            </a:pPr>
            <a:r>
              <a:rPr lang="es-ES" sz="3300" dirty="0"/>
              <a:t>2.- Fase oscura o Ciclo de </a:t>
            </a:r>
          </a:p>
          <a:p>
            <a:pPr marL="274320" indent="-274320" eaLnBrk="1" fontAlgn="auto" hangingPunct="1">
              <a:lnSpc>
                <a:spcPct val="80000"/>
              </a:lnSpc>
              <a:spcAft>
                <a:spcPts val="0"/>
              </a:spcAft>
              <a:buClr>
                <a:schemeClr val="accent3"/>
              </a:buClr>
              <a:buFontTx/>
              <a:buNone/>
              <a:defRPr/>
            </a:pPr>
            <a:r>
              <a:rPr lang="es-ES" sz="3300" dirty="0"/>
              <a:t>          Calvin: independiente </a:t>
            </a:r>
          </a:p>
          <a:p>
            <a:pPr marL="274320" indent="-274320" eaLnBrk="1" fontAlgn="auto" hangingPunct="1">
              <a:lnSpc>
                <a:spcPct val="80000"/>
              </a:lnSpc>
              <a:spcAft>
                <a:spcPts val="0"/>
              </a:spcAft>
              <a:buClr>
                <a:schemeClr val="accent3"/>
              </a:buClr>
              <a:buFontTx/>
              <a:buNone/>
              <a:defRPr/>
            </a:pPr>
            <a:r>
              <a:rPr lang="es-ES" sz="3300" dirty="0"/>
              <a:t>          de la luz.</a:t>
            </a:r>
          </a:p>
          <a:p>
            <a:pPr marL="274320" indent="-274320" eaLnBrk="1" fontAlgn="auto" hangingPunct="1">
              <a:lnSpc>
                <a:spcPct val="80000"/>
              </a:lnSpc>
              <a:spcAft>
                <a:spcPts val="0"/>
              </a:spcAft>
              <a:buClr>
                <a:schemeClr val="accent3"/>
              </a:buClr>
              <a:buFontTx/>
              <a:buNone/>
              <a:defRPr/>
            </a:pPr>
            <a:endParaRPr lang="es-ES" sz="1800" dirty="0"/>
          </a:p>
        </p:txBody>
      </p:sp>
      <p:pic>
        <p:nvPicPr>
          <p:cNvPr id="9220" name="Picture 4"/>
          <p:cNvPicPr>
            <a:picLocks noChangeAspect="1" noChangeArrowheads="1"/>
          </p:cNvPicPr>
          <p:nvPr/>
        </p:nvPicPr>
        <p:blipFill>
          <a:blip r:embed="rId2" cstate="print"/>
          <a:srcRect/>
          <a:stretch>
            <a:fillRect/>
          </a:stretch>
        </p:blipFill>
        <p:spPr bwMode="auto">
          <a:xfrm>
            <a:off x="4067175" y="2852738"/>
            <a:ext cx="4808538" cy="3603625"/>
          </a:xfrm>
          <a:prstGeom prst="rect">
            <a:avLst/>
          </a:prstGeom>
          <a:noFill/>
          <a:ln w="9525">
            <a:noFill/>
            <a:miter lim="800000"/>
            <a:headEnd/>
            <a:tailEnd/>
          </a:ln>
        </p:spPr>
      </p:pic>
      <p:sp>
        <p:nvSpPr>
          <p:cNvPr id="9221" name="4 CuadroTexto"/>
          <p:cNvSpPr txBox="1">
            <a:spLocks noChangeArrowheads="1"/>
          </p:cNvSpPr>
          <p:nvPr/>
        </p:nvSpPr>
        <p:spPr bwMode="auto">
          <a:xfrm>
            <a:off x="4071938" y="6396038"/>
            <a:ext cx="4786312" cy="461962"/>
          </a:xfrm>
          <a:prstGeom prst="rect">
            <a:avLst/>
          </a:prstGeom>
          <a:noFill/>
          <a:ln w="9525">
            <a:noFill/>
            <a:miter lim="800000"/>
            <a:headEnd/>
            <a:tailEnd/>
          </a:ln>
        </p:spPr>
        <p:txBody>
          <a:bodyPr>
            <a:spAutoFit/>
          </a:bodyPr>
          <a:lstStyle/>
          <a:p>
            <a:r>
              <a:rPr lang="es-MX" sz="800"/>
              <a:t>Imagen:http://www.juntadeandalucia.es/averroes/iesalfonso_romero_barcojo/actividades_tic/trabajos_profesorado/unidades_didacticas/ciencias_naturales/ud_celula/imagenes_celula/Nueva%20carpeta%20imagenes/Fotosintesis_respiracion.jpg</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9220"/>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9220"/>
                                        </p:tgtEl>
                                        <p:attrNameLst>
                                          <p:attrName>ppt_y</p:attrName>
                                        </p:attrNameLst>
                                      </p:cBhvr>
                                      <p:tavLst>
                                        <p:tav tm="0">
                                          <p:val>
                                            <p:strVal val="#ppt_y"/>
                                          </p:val>
                                        </p:tav>
                                        <p:tav tm="100000">
                                          <p:val>
                                            <p:strVal val="#ppt_y"/>
                                          </p:val>
                                        </p:tav>
                                      </p:tavLst>
                                    </p:anim>
                                    <p:animEffect transition="in" filter="fade">
                                      <p:cBhvr>
                                        <p:cTn id="10" dur="10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4 CuadroTexto"/>
          <p:cNvSpPr txBox="1">
            <a:spLocks noChangeArrowheads="1"/>
          </p:cNvSpPr>
          <p:nvPr/>
        </p:nvSpPr>
        <p:spPr bwMode="auto">
          <a:xfrm>
            <a:off x="357188" y="571500"/>
            <a:ext cx="8572500" cy="3724275"/>
          </a:xfrm>
          <a:prstGeom prst="rect">
            <a:avLst/>
          </a:prstGeom>
          <a:noFill/>
          <a:ln w="9525">
            <a:noFill/>
            <a:miter lim="800000"/>
            <a:headEnd/>
            <a:tailEnd/>
          </a:ln>
        </p:spPr>
        <p:txBody>
          <a:bodyPr>
            <a:spAutoFit/>
          </a:bodyPr>
          <a:lstStyle/>
          <a:p>
            <a:r>
              <a:rPr lang="es-MX" sz="3200" u="sng">
                <a:latin typeface="Calibri" pitchFamily="34" charset="0"/>
              </a:rPr>
              <a:t>Tipos de Fotosíntesis</a:t>
            </a:r>
          </a:p>
          <a:p>
            <a:endParaRPr lang="es-ES">
              <a:latin typeface="Calibri" pitchFamily="34" charset="0"/>
            </a:endParaRPr>
          </a:p>
          <a:p>
            <a:pPr algn="just">
              <a:buFont typeface="Arial" charset="0"/>
              <a:buChar char="•"/>
            </a:pPr>
            <a:r>
              <a:rPr lang="es-MX" sz="2400">
                <a:latin typeface="Calibri" pitchFamily="34" charset="0"/>
              </a:rPr>
              <a:t>Fotosíntesis anoxigénica: Se lleva a cabo en 3 tipos de organismos, </a:t>
            </a:r>
            <a:r>
              <a:rPr lang="es-ES" sz="2400">
                <a:latin typeface="Calibri" pitchFamily="34" charset="0"/>
              </a:rPr>
              <a:t>las sulfobacterias purpúreas,  las sulfobacterias verdes  y las bacterias verdes.</a:t>
            </a:r>
          </a:p>
          <a:p>
            <a:pPr algn="just"/>
            <a:r>
              <a:rPr lang="es-ES" sz="2400">
                <a:latin typeface="Calibri" pitchFamily="34" charset="0"/>
              </a:rPr>
              <a:t>En este tipo de fotosíntesis los organismos ya mencionados, no utilizan el agua como donador de protones sino utilizan otras sustancias como sulfuro de hidrógeno o ácido láctico, de esta manera </a:t>
            </a:r>
            <a:r>
              <a:rPr lang="es-ES" sz="2400" b="1">
                <a:latin typeface="Calibri" pitchFamily="34" charset="0"/>
              </a:rPr>
              <a:t>no existe producción de oxígeno</a:t>
            </a:r>
            <a:r>
              <a:rPr lang="es-ES" sz="2400">
                <a:latin typeface="Calibri" pitchFamily="34" charset="0"/>
              </a:rPr>
              <a:t>.</a:t>
            </a:r>
          </a:p>
          <a:p>
            <a:endParaRPr lang="es-ES">
              <a:latin typeface="Calibri" pitchFamily="34" charset="0"/>
            </a:endParaRPr>
          </a:p>
        </p:txBody>
      </p:sp>
      <p:pic>
        <p:nvPicPr>
          <p:cNvPr id="10246" name="Picture 6" descr="http://img472.imageshack.us/img472/6239/bacteriaspurpurasay9.jpg"/>
          <p:cNvPicPr>
            <a:picLocks noChangeAspect="1" noChangeArrowheads="1"/>
          </p:cNvPicPr>
          <p:nvPr/>
        </p:nvPicPr>
        <p:blipFill>
          <a:blip r:embed="rId2" cstate="print"/>
          <a:srcRect/>
          <a:stretch>
            <a:fillRect/>
          </a:stretch>
        </p:blipFill>
        <p:spPr bwMode="auto">
          <a:xfrm>
            <a:off x="3286125" y="4191000"/>
            <a:ext cx="2214563" cy="2214563"/>
          </a:xfrm>
          <a:prstGeom prst="rect">
            <a:avLst/>
          </a:prstGeom>
          <a:noFill/>
          <a:ln w="9525">
            <a:noFill/>
            <a:miter lim="800000"/>
            <a:headEnd/>
            <a:tailEnd/>
          </a:ln>
        </p:spPr>
      </p:pic>
      <p:sp>
        <p:nvSpPr>
          <p:cNvPr id="6" name="5 CuadroTexto"/>
          <p:cNvSpPr txBox="1">
            <a:spLocks noChangeArrowheads="1"/>
          </p:cNvSpPr>
          <p:nvPr/>
        </p:nvSpPr>
        <p:spPr bwMode="auto">
          <a:xfrm>
            <a:off x="2928938" y="6519863"/>
            <a:ext cx="3357562" cy="338137"/>
          </a:xfrm>
          <a:prstGeom prst="rect">
            <a:avLst/>
          </a:prstGeom>
          <a:noFill/>
          <a:ln w="9525">
            <a:noFill/>
            <a:miter lim="800000"/>
            <a:headEnd/>
            <a:tailEnd/>
          </a:ln>
        </p:spPr>
        <p:txBody>
          <a:bodyPr>
            <a:spAutoFit/>
          </a:bodyPr>
          <a:lstStyle/>
          <a:p>
            <a:r>
              <a:rPr lang="es-MX" sz="800"/>
              <a:t>Imagen: http://img472.imageshack.us/img472/6239/bacteriaspurpurasay9.jpg</a:t>
            </a:r>
          </a:p>
        </p:txBody>
      </p:sp>
      <p:sp>
        <p:nvSpPr>
          <p:cNvPr id="7" name="6 CuadroTexto"/>
          <p:cNvSpPr txBox="1">
            <a:spLocks noChangeArrowheads="1"/>
          </p:cNvSpPr>
          <p:nvPr/>
        </p:nvSpPr>
        <p:spPr bwMode="auto">
          <a:xfrm>
            <a:off x="5572125" y="4643438"/>
            <a:ext cx="3214688" cy="646112"/>
          </a:xfrm>
          <a:prstGeom prst="rect">
            <a:avLst/>
          </a:prstGeom>
          <a:noFill/>
          <a:ln w="9525">
            <a:noFill/>
            <a:miter lim="800000"/>
            <a:headEnd/>
            <a:tailEnd/>
          </a:ln>
        </p:spPr>
        <p:txBody>
          <a:bodyPr>
            <a:spAutoFit/>
          </a:bodyPr>
          <a:lstStyle/>
          <a:p>
            <a:r>
              <a:rPr lang="es-MX">
                <a:solidFill>
                  <a:schemeClr val="tx2"/>
                </a:solidFill>
                <a:hlinkClick r:id="rId3"/>
              </a:rPr>
              <a:t>Sulfobacterias purpúreas o Chromatiales</a:t>
            </a:r>
            <a:endParaRPr lang="es-MX">
              <a:solidFill>
                <a:schemeClr val="tx2"/>
              </a:solidFill>
            </a:endParaRPr>
          </a:p>
        </p:txBody>
      </p:sp>
      <p:cxnSp>
        <p:nvCxnSpPr>
          <p:cNvPr id="9" name="8 Conector recto de flecha"/>
          <p:cNvCxnSpPr/>
          <p:nvPr/>
        </p:nvCxnSpPr>
        <p:spPr>
          <a:xfrm rot="10800000" flipV="1">
            <a:off x="5643563" y="5286375"/>
            <a:ext cx="571500" cy="285750"/>
          </a:xfrm>
          <a:prstGeom prst="straightConnector1">
            <a:avLst/>
          </a:prstGeom>
          <a:ln>
            <a:solidFill>
              <a:schemeClr val="tx1">
                <a:lumMod val="50000"/>
              </a:schemeClr>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fade">
                                      <p:cBhvr>
                                        <p:cTn id="7" dur="800" decel="100000"/>
                                        <p:tgtEl>
                                          <p:spTgt spid="10246"/>
                                        </p:tgtEl>
                                      </p:cBhvr>
                                    </p:animEffect>
                                    <p:anim calcmode="lin" valueType="num">
                                      <p:cBhvr>
                                        <p:cTn id="8" dur="800" decel="100000" fill="hold"/>
                                        <p:tgtEl>
                                          <p:spTgt spid="10246"/>
                                        </p:tgtEl>
                                        <p:attrNameLst>
                                          <p:attrName>style.rotation</p:attrName>
                                        </p:attrNameLst>
                                      </p:cBhvr>
                                      <p:tavLst>
                                        <p:tav tm="0">
                                          <p:val>
                                            <p:fltVal val="-90"/>
                                          </p:val>
                                        </p:tav>
                                        <p:tav tm="100000">
                                          <p:val>
                                            <p:fltVal val="0"/>
                                          </p:val>
                                        </p:tav>
                                      </p:tavLst>
                                    </p:anim>
                                    <p:anim calcmode="lin" valueType="num">
                                      <p:cBhvr>
                                        <p:cTn id="9" dur="800" decel="100000" fill="hold"/>
                                        <p:tgtEl>
                                          <p:spTgt spid="10246"/>
                                        </p:tgtEl>
                                        <p:attrNameLst>
                                          <p:attrName>ppt_x</p:attrName>
                                        </p:attrNameLst>
                                      </p:cBhvr>
                                      <p:tavLst>
                                        <p:tav tm="0">
                                          <p:val>
                                            <p:strVal val="#ppt_x+0.4"/>
                                          </p:val>
                                        </p:tav>
                                        <p:tav tm="100000">
                                          <p:val>
                                            <p:strVal val="#ppt_x-0.05"/>
                                          </p:val>
                                        </p:tav>
                                      </p:tavLst>
                                    </p:anim>
                                    <p:anim calcmode="lin" valueType="num">
                                      <p:cBhvr>
                                        <p:cTn id="10" dur="800" decel="100000" fill="hold"/>
                                        <p:tgtEl>
                                          <p:spTgt spid="1024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4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46"/>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800" decel="100000"/>
                                        <p:tgtEl>
                                          <p:spTgt spid="7"/>
                                        </p:tgtEl>
                                      </p:cBhvr>
                                    </p:animEffect>
                                    <p:anim calcmode="lin" valueType="num">
                                      <p:cBhvr>
                                        <p:cTn id="24" dur="800" decel="100000" fill="hold"/>
                                        <p:tgtEl>
                                          <p:spTgt spid="7"/>
                                        </p:tgtEl>
                                        <p:attrNameLst>
                                          <p:attrName>style.rotation</p:attrName>
                                        </p:attrNameLst>
                                      </p:cBhvr>
                                      <p:tavLst>
                                        <p:tav tm="0">
                                          <p:val>
                                            <p:fltVal val="-90"/>
                                          </p:val>
                                        </p:tav>
                                        <p:tav tm="100000">
                                          <p:val>
                                            <p:fltVal val="0"/>
                                          </p:val>
                                        </p:tav>
                                      </p:tavLst>
                                    </p:anim>
                                    <p:anim calcmode="lin" valueType="num">
                                      <p:cBhvr>
                                        <p:cTn id="25" dur="800" decel="100000" fill="hold"/>
                                        <p:tgtEl>
                                          <p:spTgt spid="7"/>
                                        </p:tgtEl>
                                        <p:attrNameLst>
                                          <p:attrName>ppt_x</p:attrName>
                                        </p:attrNameLst>
                                      </p:cBhvr>
                                      <p:tavLst>
                                        <p:tav tm="0">
                                          <p:val>
                                            <p:strVal val="#ppt_x+0.4"/>
                                          </p:val>
                                        </p:tav>
                                        <p:tav tm="100000">
                                          <p:val>
                                            <p:strVal val="#ppt_x-0.05"/>
                                          </p:val>
                                        </p:tav>
                                      </p:tavLst>
                                    </p:anim>
                                    <p:anim calcmode="lin" valueType="num">
                                      <p:cBhvr>
                                        <p:cTn id="26" dur="800" decel="100000" fill="hold"/>
                                        <p:tgtEl>
                                          <p:spTgt spid="7"/>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800" decel="100000"/>
                                        <p:tgtEl>
                                          <p:spTgt spid="9"/>
                                        </p:tgtEl>
                                      </p:cBhvr>
                                    </p:animEffect>
                                    <p:anim calcmode="lin" valueType="num">
                                      <p:cBhvr>
                                        <p:cTn id="32" dur="800" decel="100000" fill="hold"/>
                                        <p:tgtEl>
                                          <p:spTgt spid="9"/>
                                        </p:tgtEl>
                                        <p:attrNameLst>
                                          <p:attrName>style.rotation</p:attrName>
                                        </p:attrNameLst>
                                      </p:cBhvr>
                                      <p:tavLst>
                                        <p:tav tm="0">
                                          <p:val>
                                            <p:fltVal val="-90"/>
                                          </p:val>
                                        </p:tav>
                                        <p:tav tm="100000">
                                          <p:val>
                                            <p:fltVal val="0"/>
                                          </p:val>
                                        </p:tav>
                                      </p:tavLst>
                                    </p:anim>
                                    <p:anim calcmode="lin" valueType="num">
                                      <p:cBhvr>
                                        <p:cTn id="33" dur="800" decel="100000" fill="hold"/>
                                        <p:tgtEl>
                                          <p:spTgt spid="9"/>
                                        </p:tgtEl>
                                        <p:attrNameLst>
                                          <p:attrName>ppt_x</p:attrName>
                                        </p:attrNameLst>
                                      </p:cBhvr>
                                      <p:tavLst>
                                        <p:tav tm="0">
                                          <p:val>
                                            <p:strVal val="#ppt_x+0.4"/>
                                          </p:val>
                                        </p:tav>
                                        <p:tav tm="100000">
                                          <p:val>
                                            <p:strVal val="#ppt_x-0.05"/>
                                          </p:val>
                                        </p:tav>
                                      </p:tavLst>
                                    </p:anim>
                                    <p:anim calcmode="lin" valueType="num">
                                      <p:cBhvr>
                                        <p:cTn id="34" dur="800" decel="100000" fill="hold"/>
                                        <p:tgtEl>
                                          <p:spTgt spid="9"/>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4 CuadroTexto"/>
          <p:cNvSpPr txBox="1">
            <a:spLocks noChangeArrowheads="1"/>
          </p:cNvSpPr>
          <p:nvPr/>
        </p:nvSpPr>
        <p:spPr bwMode="auto">
          <a:xfrm>
            <a:off x="285750" y="785813"/>
            <a:ext cx="8572500" cy="2954337"/>
          </a:xfrm>
          <a:prstGeom prst="rect">
            <a:avLst/>
          </a:prstGeom>
          <a:noFill/>
          <a:ln w="9525">
            <a:noFill/>
            <a:miter lim="800000"/>
            <a:headEnd/>
            <a:tailEnd/>
          </a:ln>
        </p:spPr>
        <p:txBody>
          <a:bodyPr>
            <a:spAutoFit/>
          </a:bodyPr>
          <a:lstStyle/>
          <a:p>
            <a:pPr algn="just">
              <a:buFont typeface="Arial" charset="0"/>
              <a:buChar char="•"/>
            </a:pPr>
            <a:r>
              <a:rPr lang="es-MX" sz="2400">
                <a:latin typeface="Calibri" pitchFamily="34" charset="0"/>
              </a:rPr>
              <a:t>Fotosíntesis oxigénica: Se lleva a cabo en las plantas, algas y algunas bacterias.</a:t>
            </a:r>
            <a:endParaRPr lang="es-ES" sz="2400">
              <a:latin typeface="Calibri" pitchFamily="34" charset="0"/>
            </a:endParaRPr>
          </a:p>
          <a:p>
            <a:pPr algn="just"/>
            <a:r>
              <a:rPr lang="es-ES" sz="2400">
                <a:latin typeface="Calibri" pitchFamily="34" charset="0"/>
              </a:rPr>
              <a:t>Las plantas toman dióxido de carbono del aire y agua del suelo y, con la energía del sol, sintetizan glucosa, un hidrato de carbono rico en energía (E), y </a:t>
            </a:r>
            <a:r>
              <a:rPr lang="es-ES" sz="2400" b="1">
                <a:latin typeface="Calibri" pitchFamily="34" charset="0"/>
              </a:rPr>
              <a:t>liberan oxígeno</a:t>
            </a:r>
            <a:r>
              <a:rPr lang="es-ES" sz="2400">
                <a:latin typeface="Calibri" pitchFamily="34" charset="0"/>
              </a:rPr>
              <a:t>. Este proceso tiene lugar en las hojas gracias a la clorofila, un pigmento contenido en los cloroplastos (organelos propios de las células vegetales).</a:t>
            </a:r>
          </a:p>
          <a:p>
            <a:endParaRPr lang="es-ES">
              <a:latin typeface="Calibri" pitchFamily="34" charset="0"/>
            </a:endParaRPr>
          </a:p>
        </p:txBody>
      </p:sp>
      <p:pic>
        <p:nvPicPr>
          <p:cNvPr id="6146" name="Picture 2" descr="http://www.edufuturo.com/imageBDE/EF/8768.n.7.4.12.gif"/>
          <p:cNvPicPr>
            <a:picLocks noChangeAspect="1" noChangeArrowheads="1"/>
          </p:cNvPicPr>
          <p:nvPr/>
        </p:nvPicPr>
        <p:blipFill>
          <a:blip r:embed="rId2" cstate="print"/>
          <a:srcRect/>
          <a:stretch>
            <a:fillRect/>
          </a:stretch>
        </p:blipFill>
        <p:spPr bwMode="auto">
          <a:xfrm>
            <a:off x="357158" y="3643314"/>
            <a:ext cx="2000264" cy="2693958"/>
          </a:xfrm>
          <a:prstGeom prst="rect">
            <a:avLst/>
          </a:prstGeom>
          <a:ln w="88900" cap="sq" cmpd="thickThin">
            <a:solidFill>
              <a:srgbClr val="000000"/>
            </a:solidFill>
            <a:prstDash val="solid"/>
            <a:miter lim="800000"/>
          </a:ln>
          <a:effectLst>
            <a:innerShdw blurRad="76200">
              <a:srgbClr val="000000"/>
            </a:innerShdw>
          </a:effectLst>
        </p:spPr>
      </p:pic>
      <p:pic>
        <p:nvPicPr>
          <p:cNvPr id="6148" name="Picture 4" descr="http://www.eltigreverde.com/content_images/porqueplantas(1).jpg"/>
          <p:cNvPicPr>
            <a:picLocks noChangeAspect="1" noChangeArrowheads="1"/>
          </p:cNvPicPr>
          <p:nvPr/>
        </p:nvPicPr>
        <p:blipFill>
          <a:blip r:embed="rId3" cstate="print"/>
          <a:srcRect/>
          <a:stretch>
            <a:fillRect/>
          </a:stretch>
        </p:blipFill>
        <p:spPr bwMode="auto">
          <a:xfrm>
            <a:off x="2714625" y="3571875"/>
            <a:ext cx="2500313" cy="2798763"/>
          </a:xfrm>
          <a:prstGeom prst="rect">
            <a:avLst/>
          </a:prstGeom>
          <a:ln>
            <a:noFill/>
          </a:ln>
          <a:effectLst>
            <a:outerShdw blurRad="292100" dist="139700" dir="2700000" algn="tl" rotWithShape="0">
              <a:srgbClr val="333333">
                <a:alpha val="65000"/>
              </a:srgbClr>
            </a:outerShdw>
          </a:effectLst>
        </p:spPr>
      </p:pic>
      <p:pic>
        <p:nvPicPr>
          <p:cNvPr id="11270" name="Picture 6" descr="ALGA"/>
          <p:cNvPicPr>
            <a:picLocks noChangeAspect="1" noChangeArrowheads="1"/>
          </p:cNvPicPr>
          <p:nvPr/>
        </p:nvPicPr>
        <p:blipFill>
          <a:blip r:embed="rId4" cstate="print"/>
          <a:srcRect/>
          <a:stretch>
            <a:fillRect/>
          </a:stretch>
        </p:blipFill>
        <p:spPr bwMode="auto">
          <a:xfrm>
            <a:off x="5476875" y="3643313"/>
            <a:ext cx="3381375" cy="2536825"/>
          </a:xfrm>
          <a:prstGeom prst="rect">
            <a:avLst/>
          </a:prstGeom>
          <a:ln>
            <a:noFill/>
          </a:ln>
          <a:effectLst>
            <a:outerShdw blurRad="292100" dist="139700" dir="2700000" algn="tl" rotWithShape="0">
              <a:srgbClr val="333333">
                <a:alpha val="65000"/>
              </a:srgbClr>
            </a:outerShdw>
          </a:effectLst>
        </p:spPr>
      </p:pic>
      <p:sp>
        <p:nvSpPr>
          <p:cNvPr id="2" name="5 CuadroTexto"/>
          <p:cNvSpPr txBox="1">
            <a:spLocks noChangeArrowheads="1"/>
          </p:cNvSpPr>
          <p:nvPr/>
        </p:nvSpPr>
        <p:spPr bwMode="auto">
          <a:xfrm>
            <a:off x="7929563" y="5786438"/>
            <a:ext cx="928687" cy="369887"/>
          </a:xfrm>
          <a:prstGeom prst="rect">
            <a:avLst/>
          </a:prstGeom>
          <a:noFill/>
          <a:ln w="9525">
            <a:noFill/>
            <a:miter lim="800000"/>
            <a:headEnd/>
            <a:tailEnd/>
          </a:ln>
        </p:spPr>
        <p:txBody>
          <a:bodyPr>
            <a:spAutoFit/>
          </a:bodyPr>
          <a:lstStyle/>
          <a:p>
            <a:r>
              <a:rPr lang="es-ES">
                <a:solidFill>
                  <a:schemeClr val="bg1"/>
                </a:solidFill>
              </a:rPr>
              <a:t>Algas</a:t>
            </a:r>
            <a:endParaRPr lang="es-MX">
              <a:solidFill>
                <a:schemeClr val="bg1"/>
              </a:solidFill>
            </a:endParaRPr>
          </a:p>
        </p:txBody>
      </p:sp>
      <p:sp>
        <p:nvSpPr>
          <p:cNvPr id="11271" name="6 CuadroTexto"/>
          <p:cNvSpPr txBox="1">
            <a:spLocks noChangeArrowheads="1"/>
          </p:cNvSpPr>
          <p:nvPr/>
        </p:nvSpPr>
        <p:spPr bwMode="auto">
          <a:xfrm>
            <a:off x="5572125" y="6357938"/>
            <a:ext cx="3286125" cy="415925"/>
          </a:xfrm>
          <a:prstGeom prst="rect">
            <a:avLst/>
          </a:prstGeom>
          <a:noFill/>
          <a:ln w="9525">
            <a:noFill/>
            <a:miter lim="800000"/>
            <a:headEnd/>
            <a:tailEnd/>
          </a:ln>
        </p:spPr>
        <p:txBody>
          <a:bodyPr>
            <a:spAutoFit/>
          </a:bodyPr>
          <a:lstStyle/>
          <a:p>
            <a:r>
              <a:rPr lang="es-MX" sz="700"/>
              <a:t>Imagen: http://www.epapaulofreire.org/recursosprofesorado/Departamentos/Cientifico-Tecnologico/BEGO/Losseresvivos/Alga.JPG</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500"/>
                                        <p:tgtEl>
                                          <p:spTgt spid="614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dissolve">
                                      <p:cBhvr>
                                        <p:cTn id="11" dur="500"/>
                                        <p:tgtEl>
                                          <p:spTgt spid="6148"/>
                                        </p:tgtEl>
                                      </p:cBhvr>
                                    </p:animEffect>
                                  </p:childTnLst>
                                </p:cTn>
                              </p:par>
                            </p:childTnLst>
                          </p:cTn>
                        </p:par>
                        <p:par>
                          <p:cTn id="12" fill="hold">
                            <p:stCondLst>
                              <p:cond delay="1000"/>
                            </p:stCondLst>
                            <p:childTnLst>
                              <p:par>
                                <p:cTn id="13" presetID="29" presetClass="entr" presetSubtype="0" fill="hold" nodeType="afterEffect">
                                  <p:stCondLst>
                                    <p:cond delay="0"/>
                                  </p:stCondLst>
                                  <p:childTnLst>
                                    <p:set>
                                      <p:cBhvr>
                                        <p:cTn id="14" dur="1" fill="hold">
                                          <p:stCondLst>
                                            <p:cond delay="0"/>
                                          </p:stCondLst>
                                        </p:cTn>
                                        <p:tgtEl>
                                          <p:spTgt spid="11270"/>
                                        </p:tgtEl>
                                        <p:attrNameLst>
                                          <p:attrName>style.visibility</p:attrName>
                                        </p:attrNameLst>
                                      </p:cBhvr>
                                      <p:to>
                                        <p:strVal val="visible"/>
                                      </p:to>
                                    </p:set>
                                    <p:anim calcmode="lin" valueType="num">
                                      <p:cBhvr>
                                        <p:cTn id="15" dur="1000" fill="hold"/>
                                        <p:tgtEl>
                                          <p:spTgt spid="11270"/>
                                        </p:tgtEl>
                                        <p:attrNameLst>
                                          <p:attrName>ppt_x</p:attrName>
                                        </p:attrNameLst>
                                      </p:cBhvr>
                                      <p:tavLst>
                                        <p:tav tm="0">
                                          <p:val>
                                            <p:strVal val="#ppt_x-.2"/>
                                          </p:val>
                                        </p:tav>
                                        <p:tav tm="100000">
                                          <p:val>
                                            <p:strVal val="#ppt_x"/>
                                          </p:val>
                                        </p:tav>
                                      </p:tavLst>
                                    </p:anim>
                                    <p:anim calcmode="lin" valueType="num">
                                      <p:cBhvr>
                                        <p:cTn id="16" dur="1000" fill="hold"/>
                                        <p:tgtEl>
                                          <p:spTgt spid="11270"/>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2.bp.blogspot.com/_cwa8yn5F9Bo/Sdb9K-aKmRI/AAAAAAAADow/D3U3PBhfPQM/s400/agua.jpg"/>
          <p:cNvPicPr>
            <a:picLocks noChangeAspect="1" noChangeArrowheads="1"/>
          </p:cNvPicPr>
          <p:nvPr/>
        </p:nvPicPr>
        <p:blipFill>
          <a:blip r:embed="rId2" cstate="print"/>
          <a:srcRect/>
          <a:stretch>
            <a:fillRect/>
          </a:stretch>
        </p:blipFill>
        <p:spPr bwMode="auto">
          <a:xfrm>
            <a:off x="7143750" y="2928938"/>
            <a:ext cx="1779588" cy="2214562"/>
          </a:xfrm>
          <a:prstGeom prst="rect">
            <a:avLst/>
          </a:prstGeom>
          <a:ln>
            <a:noFill/>
          </a:ln>
          <a:effectLst>
            <a:outerShdw blurRad="292100" dist="139700" dir="2700000" algn="tl" rotWithShape="0">
              <a:srgbClr val="333333">
                <a:alpha val="65000"/>
              </a:srgbClr>
            </a:outerShdw>
          </a:effectLst>
        </p:spPr>
      </p:pic>
      <p:sp>
        <p:nvSpPr>
          <p:cNvPr id="12291" name="4 CuadroTexto"/>
          <p:cNvSpPr txBox="1">
            <a:spLocks noChangeArrowheads="1"/>
          </p:cNvSpPr>
          <p:nvPr/>
        </p:nvSpPr>
        <p:spPr bwMode="auto">
          <a:xfrm>
            <a:off x="285750" y="0"/>
            <a:ext cx="8572500" cy="7170738"/>
          </a:xfrm>
          <a:prstGeom prst="rect">
            <a:avLst/>
          </a:prstGeom>
          <a:noFill/>
          <a:ln w="9525">
            <a:noFill/>
            <a:miter lim="800000"/>
            <a:headEnd/>
            <a:tailEnd/>
          </a:ln>
        </p:spPr>
        <p:txBody>
          <a:bodyPr>
            <a:spAutoFit/>
          </a:bodyPr>
          <a:lstStyle/>
          <a:p>
            <a:endParaRPr lang="es-ES" sz="3200" u="sng">
              <a:latin typeface="Calibri" pitchFamily="34" charset="0"/>
            </a:endParaRPr>
          </a:p>
          <a:p>
            <a:r>
              <a:rPr lang="es-ES" sz="3200" u="sng">
                <a:latin typeface="Calibri" pitchFamily="34" charset="0"/>
              </a:rPr>
              <a:t>H2O ¿Qué función desempeña en la fotosíntesis?</a:t>
            </a:r>
          </a:p>
          <a:p>
            <a:endParaRPr lang="es-MX" sz="2400" u="sng">
              <a:latin typeface="Calibri" pitchFamily="34" charset="0"/>
            </a:endParaRPr>
          </a:p>
          <a:p>
            <a:pPr algn="just"/>
            <a:r>
              <a:rPr lang="es-ES" sz="2400">
                <a:latin typeface="Calibri" pitchFamily="34" charset="0"/>
              </a:rPr>
              <a:t>El agua es una molécula compuesta por dos átomos de hidrógeno y un átomo de oxígeno; durante la fotosíntesis  la primera reacción que  se  produce es la ruptura de ésta molécula denominada </a:t>
            </a:r>
            <a:r>
              <a:rPr lang="es-ES" sz="2400" b="1">
                <a:latin typeface="Calibri" pitchFamily="34" charset="0"/>
              </a:rPr>
              <a:t>fotolisis</a:t>
            </a:r>
            <a:r>
              <a:rPr lang="es-ES" sz="2400">
                <a:latin typeface="Calibri" pitchFamily="34" charset="0"/>
              </a:rPr>
              <a:t> del agua, de esta manera la molécula se convierte en dador de electrones.</a:t>
            </a:r>
          </a:p>
          <a:p>
            <a:pPr algn="just"/>
            <a:endParaRPr lang="es-MX" sz="2400">
              <a:latin typeface="Calibri" pitchFamily="34" charset="0"/>
            </a:endParaRPr>
          </a:p>
          <a:p>
            <a:pPr algn="just"/>
            <a:endParaRPr lang="es-ES" sz="2400">
              <a:latin typeface="Calibri" pitchFamily="34" charset="0"/>
            </a:endParaRPr>
          </a:p>
          <a:p>
            <a:pPr algn="just"/>
            <a:r>
              <a:rPr lang="es-ES" sz="2400">
                <a:latin typeface="Calibri" pitchFamily="34" charset="0"/>
              </a:rPr>
              <a:t>        </a:t>
            </a:r>
          </a:p>
          <a:p>
            <a:pPr algn="just"/>
            <a:endParaRPr lang="es-MX" sz="2400">
              <a:latin typeface="Calibri" pitchFamily="34" charset="0"/>
            </a:endParaRPr>
          </a:p>
          <a:p>
            <a:pPr algn="just"/>
            <a:endParaRPr lang="es-MX" sz="2400">
              <a:latin typeface="Calibri" pitchFamily="34" charset="0"/>
            </a:endParaRPr>
          </a:p>
          <a:p>
            <a:pPr algn="just"/>
            <a:endParaRPr lang="es-MX" sz="2400">
              <a:latin typeface="Calibri" pitchFamily="34" charset="0"/>
            </a:endParaRPr>
          </a:p>
          <a:p>
            <a:pPr algn="just"/>
            <a:r>
              <a:rPr lang="es-ES" sz="2400">
                <a:latin typeface="Calibri" pitchFamily="34" charset="0"/>
              </a:rPr>
              <a:t>Los electrones energéticos aportarán la energía química necesaria para que los protones de hidrógeno se unan al dióxido de carbono y formen hidratos de carbono en forma de glucosa.</a:t>
            </a:r>
          </a:p>
          <a:p>
            <a:r>
              <a:rPr lang="es-ES">
                <a:latin typeface="Calibri" pitchFamily="34" charset="0"/>
              </a:rPr>
              <a:t> </a:t>
            </a:r>
          </a:p>
          <a:p>
            <a:endParaRPr lang="es-ES">
              <a:latin typeface="Calibri" pitchFamily="34" charset="0"/>
            </a:endParaRPr>
          </a:p>
        </p:txBody>
      </p:sp>
      <p:pic>
        <p:nvPicPr>
          <p:cNvPr id="12292" name="2 Imagen" descr="descomposición del agua"/>
          <p:cNvPicPr>
            <a:picLocks noChangeAspect="1" noChangeArrowheads="1"/>
          </p:cNvPicPr>
          <p:nvPr/>
        </p:nvPicPr>
        <p:blipFill>
          <a:blip r:embed="rId3" cstate="print"/>
          <a:srcRect/>
          <a:stretch>
            <a:fillRect/>
          </a:stretch>
        </p:blipFill>
        <p:spPr bwMode="auto">
          <a:xfrm>
            <a:off x="285750" y="3500438"/>
            <a:ext cx="6786563" cy="1071562"/>
          </a:xfrm>
          <a:prstGeom prst="rect">
            <a:avLst/>
          </a:prstGeom>
          <a:noFill/>
          <a:ln w="9525">
            <a:noFill/>
            <a:miter lim="800000"/>
            <a:headEnd/>
            <a:tailEnd/>
          </a:ln>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wipe(down)">
                                      <p:cBhvr>
                                        <p:cTn id="7" dur="580">
                                          <p:stCondLst>
                                            <p:cond delay="0"/>
                                          </p:stCondLst>
                                        </p:cTn>
                                        <p:tgtEl>
                                          <p:spTgt spid="12292"/>
                                        </p:tgtEl>
                                      </p:cBhvr>
                                    </p:animEffect>
                                    <p:anim calcmode="lin" valueType="num">
                                      <p:cBhvr>
                                        <p:cTn id="8" dur="1822" tmFilter="0,0; 0.14,0.36; 0.43,0.73; 0.71,0.91; 1.0,1.0">
                                          <p:stCondLst>
                                            <p:cond delay="0"/>
                                          </p:stCondLst>
                                        </p:cTn>
                                        <p:tgtEl>
                                          <p:spTgt spid="1229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29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29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29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29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292"/>
                                        </p:tgtEl>
                                      </p:cBhvr>
                                      <p:to x="100000" y="60000"/>
                                    </p:animScale>
                                    <p:animScale>
                                      <p:cBhvr>
                                        <p:cTn id="14" dur="166" decel="50000">
                                          <p:stCondLst>
                                            <p:cond delay="676"/>
                                          </p:stCondLst>
                                        </p:cTn>
                                        <p:tgtEl>
                                          <p:spTgt spid="12292"/>
                                        </p:tgtEl>
                                      </p:cBhvr>
                                      <p:to x="100000" y="100000"/>
                                    </p:animScale>
                                    <p:animScale>
                                      <p:cBhvr>
                                        <p:cTn id="15" dur="26">
                                          <p:stCondLst>
                                            <p:cond delay="1312"/>
                                          </p:stCondLst>
                                        </p:cTn>
                                        <p:tgtEl>
                                          <p:spTgt spid="12292"/>
                                        </p:tgtEl>
                                      </p:cBhvr>
                                      <p:to x="100000" y="80000"/>
                                    </p:animScale>
                                    <p:animScale>
                                      <p:cBhvr>
                                        <p:cTn id="16" dur="166" decel="50000">
                                          <p:stCondLst>
                                            <p:cond delay="1338"/>
                                          </p:stCondLst>
                                        </p:cTn>
                                        <p:tgtEl>
                                          <p:spTgt spid="12292"/>
                                        </p:tgtEl>
                                      </p:cBhvr>
                                      <p:to x="100000" y="100000"/>
                                    </p:animScale>
                                    <p:animScale>
                                      <p:cBhvr>
                                        <p:cTn id="17" dur="26">
                                          <p:stCondLst>
                                            <p:cond delay="1642"/>
                                          </p:stCondLst>
                                        </p:cTn>
                                        <p:tgtEl>
                                          <p:spTgt spid="12292"/>
                                        </p:tgtEl>
                                      </p:cBhvr>
                                      <p:to x="100000" y="90000"/>
                                    </p:animScale>
                                    <p:animScale>
                                      <p:cBhvr>
                                        <p:cTn id="18" dur="166" decel="50000">
                                          <p:stCondLst>
                                            <p:cond delay="1668"/>
                                          </p:stCondLst>
                                        </p:cTn>
                                        <p:tgtEl>
                                          <p:spTgt spid="12292"/>
                                        </p:tgtEl>
                                      </p:cBhvr>
                                      <p:to x="100000" y="100000"/>
                                    </p:animScale>
                                    <p:animScale>
                                      <p:cBhvr>
                                        <p:cTn id="19" dur="26">
                                          <p:stCondLst>
                                            <p:cond delay="1808"/>
                                          </p:stCondLst>
                                        </p:cTn>
                                        <p:tgtEl>
                                          <p:spTgt spid="12292"/>
                                        </p:tgtEl>
                                      </p:cBhvr>
                                      <p:to x="100000" y="95000"/>
                                    </p:animScale>
                                    <p:animScale>
                                      <p:cBhvr>
                                        <p:cTn id="20" dur="166" decel="50000">
                                          <p:stCondLst>
                                            <p:cond delay="1834"/>
                                          </p:stCondLst>
                                        </p:cTn>
                                        <p:tgtEl>
                                          <p:spTgt spid="12292"/>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5122"/>
                                        </p:tgtEl>
                                        <p:attrNameLst>
                                          <p:attrName>style.visibility</p:attrName>
                                        </p:attrNameLst>
                                      </p:cBhvr>
                                      <p:to>
                                        <p:strVal val="visible"/>
                                      </p:to>
                                    </p:set>
                                    <p:animEffect transition="in" filter="wipe(down)">
                                      <p:cBhvr>
                                        <p:cTn id="24" dur="580">
                                          <p:stCondLst>
                                            <p:cond delay="0"/>
                                          </p:stCondLst>
                                        </p:cTn>
                                        <p:tgtEl>
                                          <p:spTgt spid="5122"/>
                                        </p:tgtEl>
                                      </p:cBhvr>
                                    </p:animEffect>
                                    <p:anim calcmode="lin" valueType="num">
                                      <p:cBhvr>
                                        <p:cTn id="25"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30" dur="26">
                                          <p:stCondLst>
                                            <p:cond delay="650"/>
                                          </p:stCondLst>
                                        </p:cTn>
                                        <p:tgtEl>
                                          <p:spTgt spid="5122"/>
                                        </p:tgtEl>
                                      </p:cBhvr>
                                      <p:to x="100000" y="60000"/>
                                    </p:animScale>
                                    <p:animScale>
                                      <p:cBhvr>
                                        <p:cTn id="31" dur="166" decel="50000">
                                          <p:stCondLst>
                                            <p:cond delay="676"/>
                                          </p:stCondLst>
                                        </p:cTn>
                                        <p:tgtEl>
                                          <p:spTgt spid="5122"/>
                                        </p:tgtEl>
                                      </p:cBhvr>
                                      <p:to x="100000" y="100000"/>
                                    </p:animScale>
                                    <p:animScale>
                                      <p:cBhvr>
                                        <p:cTn id="32" dur="26">
                                          <p:stCondLst>
                                            <p:cond delay="1312"/>
                                          </p:stCondLst>
                                        </p:cTn>
                                        <p:tgtEl>
                                          <p:spTgt spid="5122"/>
                                        </p:tgtEl>
                                      </p:cBhvr>
                                      <p:to x="100000" y="80000"/>
                                    </p:animScale>
                                    <p:animScale>
                                      <p:cBhvr>
                                        <p:cTn id="33" dur="166" decel="50000">
                                          <p:stCondLst>
                                            <p:cond delay="1338"/>
                                          </p:stCondLst>
                                        </p:cTn>
                                        <p:tgtEl>
                                          <p:spTgt spid="5122"/>
                                        </p:tgtEl>
                                      </p:cBhvr>
                                      <p:to x="100000" y="100000"/>
                                    </p:animScale>
                                    <p:animScale>
                                      <p:cBhvr>
                                        <p:cTn id="34" dur="26">
                                          <p:stCondLst>
                                            <p:cond delay="1642"/>
                                          </p:stCondLst>
                                        </p:cTn>
                                        <p:tgtEl>
                                          <p:spTgt spid="5122"/>
                                        </p:tgtEl>
                                      </p:cBhvr>
                                      <p:to x="100000" y="90000"/>
                                    </p:animScale>
                                    <p:animScale>
                                      <p:cBhvr>
                                        <p:cTn id="35" dur="166" decel="50000">
                                          <p:stCondLst>
                                            <p:cond delay="1668"/>
                                          </p:stCondLst>
                                        </p:cTn>
                                        <p:tgtEl>
                                          <p:spTgt spid="5122"/>
                                        </p:tgtEl>
                                      </p:cBhvr>
                                      <p:to x="100000" y="100000"/>
                                    </p:animScale>
                                    <p:animScale>
                                      <p:cBhvr>
                                        <p:cTn id="36" dur="26">
                                          <p:stCondLst>
                                            <p:cond delay="1808"/>
                                          </p:stCondLst>
                                        </p:cTn>
                                        <p:tgtEl>
                                          <p:spTgt spid="5122"/>
                                        </p:tgtEl>
                                      </p:cBhvr>
                                      <p:to x="100000" y="95000"/>
                                    </p:animScale>
                                    <p:animScale>
                                      <p:cBhvr>
                                        <p:cTn id="37"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CuadroTexto"/>
          <p:cNvSpPr txBox="1">
            <a:spLocks noChangeArrowheads="1"/>
          </p:cNvSpPr>
          <p:nvPr/>
        </p:nvSpPr>
        <p:spPr bwMode="auto">
          <a:xfrm>
            <a:off x="0" y="857250"/>
            <a:ext cx="9144000" cy="3170238"/>
          </a:xfrm>
          <a:prstGeom prst="rect">
            <a:avLst/>
          </a:prstGeom>
          <a:noFill/>
          <a:ln w="9525">
            <a:noFill/>
            <a:miter lim="800000"/>
            <a:headEnd/>
            <a:tailEnd/>
          </a:ln>
        </p:spPr>
        <p:txBody>
          <a:bodyPr>
            <a:spAutoFit/>
          </a:bodyPr>
          <a:lstStyle/>
          <a:p>
            <a:r>
              <a:rPr lang="es-ES" sz="2400" b="1" u="sng">
                <a:latin typeface="Calibri" pitchFamily="34" charset="0"/>
              </a:rPr>
              <a:t>Obtención del carbono que constituye a los productos finales</a:t>
            </a:r>
            <a:endParaRPr lang="es-ES" sz="2400" b="1">
              <a:latin typeface="Calibri" pitchFamily="34" charset="0"/>
            </a:endParaRPr>
          </a:p>
          <a:p>
            <a:pPr algn="just"/>
            <a:r>
              <a:rPr lang="es-ES" sz="1600">
                <a:latin typeface="Calibri" pitchFamily="34" charset="0"/>
              </a:rPr>
              <a:t> </a:t>
            </a:r>
          </a:p>
          <a:p>
            <a:pPr algn="just">
              <a:buFont typeface="Wingdings" pitchFamily="2" charset="2"/>
              <a:buChar char="Ø"/>
            </a:pPr>
            <a:r>
              <a:rPr lang="es-ES" sz="2400">
                <a:latin typeface="Calibri" pitchFamily="34" charset="0"/>
              </a:rPr>
              <a:t>El carbono que constituye a las moléculas que se producen se obtiene por medio del Ciclo de Kelvin; ya que  en este ciclo se va a utilizar la energía química obtenida en la fase luminosa, en reducir CO2 y asimilar los bioelementos como C (carbono) , con el fin de sintetizar glúcidos.</a:t>
            </a:r>
          </a:p>
          <a:p>
            <a:pPr algn="just"/>
            <a:endParaRPr lang="es-ES" sz="2400">
              <a:latin typeface="Calibri" pitchFamily="34" charset="0"/>
            </a:endParaRPr>
          </a:p>
          <a:p>
            <a:pPr algn="just">
              <a:buFont typeface="Wingdings" pitchFamily="2" charset="2"/>
              <a:buChar char="Ø"/>
            </a:pPr>
            <a:r>
              <a:rPr lang="es-ES" sz="2400">
                <a:latin typeface="Calibri" pitchFamily="34" charset="0"/>
              </a:rPr>
              <a:t>El ciclo se compone de 3 fases: fijación, reducción y regeneración.</a:t>
            </a:r>
          </a:p>
          <a:p>
            <a:endParaRPr lang="es-ES" sz="1600">
              <a:latin typeface="Calibri" pitchFamily="34" charset="0"/>
            </a:endParaRPr>
          </a:p>
        </p:txBody>
      </p:sp>
      <p:pic>
        <p:nvPicPr>
          <p:cNvPr id="4098" name="Picture 2" descr="http://bp0.blogger.com/_KNxlu1S39mA/R8CMfPQqdcI/AAAAAAAAEtk/PfYlI2ArTRs/s400/Cloropl.jpg"/>
          <p:cNvPicPr>
            <a:picLocks noChangeAspect="1" noChangeArrowheads="1"/>
          </p:cNvPicPr>
          <p:nvPr/>
        </p:nvPicPr>
        <p:blipFill>
          <a:blip r:embed="rId2" cstate="print"/>
          <a:srcRect/>
          <a:stretch>
            <a:fillRect/>
          </a:stretch>
        </p:blipFill>
        <p:spPr bwMode="auto">
          <a:xfrm>
            <a:off x="2571750" y="3741738"/>
            <a:ext cx="3429000" cy="2811462"/>
          </a:xfrm>
          <a:prstGeom prst="rect">
            <a:avLst/>
          </a:prstGeom>
          <a:ln>
            <a:noFill/>
          </a:ln>
          <a:effectLst>
            <a:outerShdw blurRad="292100" dist="139700" dir="2700000" algn="tl" rotWithShape="0">
              <a:srgbClr val="333333">
                <a:alpha val="65000"/>
              </a:srgbClr>
            </a:outerShdw>
          </a:effectLst>
        </p:spPr>
      </p:pic>
      <p:sp>
        <p:nvSpPr>
          <p:cNvPr id="13316" name="3 CuadroTexto"/>
          <p:cNvSpPr txBox="1">
            <a:spLocks noChangeArrowheads="1"/>
          </p:cNvSpPr>
          <p:nvPr/>
        </p:nvSpPr>
        <p:spPr bwMode="auto">
          <a:xfrm>
            <a:off x="2786063" y="6627813"/>
            <a:ext cx="3000375" cy="230187"/>
          </a:xfrm>
          <a:prstGeom prst="rect">
            <a:avLst/>
          </a:prstGeom>
          <a:noFill/>
          <a:ln w="9525">
            <a:noFill/>
            <a:miter lim="800000"/>
            <a:headEnd/>
            <a:tailEnd/>
          </a:ln>
        </p:spPr>
        <p:txBody>
          <a:bodyPr>
            <a:spAutoFit/>
          </a:bodyPr>
          <a:lstStyle/>
          <a:p>
            <a:r>
              <a:rPr lang="es-MX" sz="900"/>
              <a:t>Imagen: http://www.sagan-gea.org/hojared/Cloropl.jpg</a:t>
            </a: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style.rotation</p:attrName>
                                        </p:attrNameLst>
                                      </p:cBhvr>
                                      <p:tavLst>
                                        <p:tav tm="0">
                                          <p:val>
                                            <p:fltVal val="720"/>
                                          </p:val>
                                        </p:tav>
                                        <p:tav tm="100000">
                                          <p:val>
                                            <p:fltVal val="0"/>
                                          </p:val>
                                        </p:tav>
                                      </p:tavLst>
                                    </p:anim>
                                    <p:anim calcmode="lin" valueType="num">
                                      <p:cBhvr>
                                        <p:cTn id="9" dur="2000" fill="hold"/>
                                        <p:tgtEl>
                                          <p:spTgt spid="4098"/>
                                        </p:tgtEl>
                                        <p:attrNameLst>
                                          <p:attrName>ppt_h</p:attrName>
                                        </p:attrNameLst>
                                      </p:cBhvr>
                                      <p:tavLst>
                                        <p:tav tm="0">
                                          <p:val>
                                            <p:fltVal val="0"/>
                                          </p:val>
                                        </p:tav>
                                        <p:tav tm="100000">
                                          <p:val>
                                            <p:strVal val="#ppt_h"/>
                                          </p:val>
                                        </p:tav>
                                      </p:tavLst>
                                    </p:anim>
                                    <p:anim calcmode="lin" valueType="num">
                                      <p:cBhvr>
                                        <p:cTn id="10" dur="2000" fill="hold"/>
                                        <p:tgtEl>
                                          <p:spTgt spid="409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Personalizado 2">
      <a:dk1>
        <a:srgbClr val="49711E"/>
      </a:dk1>
      <a:lt1>
        <a:sysClr val="window" lastClr="FFFFFF"/>
      </a:lt1>
      <a:dk2>
        <a:srgbClr val="6DAA2D"/>
      </a:dk2>
      <a:lt2>
        <a:srgbClr val="00FF00"/>
      </a:lt2>
      <a:accent1>
        <a:srgbClr val="A5B592"/>
      </a:accent1>
      <a:accent2>
        <a:srgbClr val="F3A447"/>
      </a:accent2>
      <a:accent3>
        <a:srgbClr val="00FF00"/>
      </a:accent3>
      <a:accent4>
        <a:srgbClr val="D092A7"/>
      </a:accent4>
      <a:accent5>
        <a:srgbClr val="9C85C0"/>
      </a:accent5>
      <a:accent6>
        <a:srgbClr val="809EC2"/>
      </a:accent6>
      <a:hlink>
        <a:srgbClr val="8E58B6"/>
      </a:hlink>
      <a:folHlink>
        <a:srgbClr val="7F6F6F"/>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Personalizado 2">
    <a:dk1>
      <a:srgbClr val="49711E"/>
    </a:dk1>
    <a:lt1>
      <a:sysClr val="window" lastClr="FFFFFF"/>
    </a:lt1>
    <a:dk2>
      <a:srgbClr val="6DAA2D"/>
    </a:dk2>
    <a:lt2>
      <a:srgbClr val="00FF00"/>
    </a:lt2>
    <a:accent1>
      <a:srgbClr val="A5B592"/>
    </a:accent1>
    <a:accent2>
      <a:srgbClr val="F3A447"/>
    </a:accent2>
    <a:accent3>
      <a:srgbClr val="00FF00"/>
    </a:accent3>
    <a:accent4>
      <a:srgbClr val="D092A7"/>
    </a:accent4>
    <a:accent5>
      <a:srgbClr val="9C85C0"/>
    </a:accent5>
    <a:accent6>
      <a:srgbClr val="809EC2"/>
    </a:accent6>
    <a:hlink>
      <a:srgbClr val="8E58B6"/>
    </a:hlink>
    <a:folHlink>
      <a:srgbClr val="7F6F6F"/>
    </a:folHlink>
  </a:clrScheme>
</a:themeOverride>
</file>

<file path=ppt/theme/themeOverride2.xml><?xml version="1.0" encoding="utf-8"?>
<a:themeOverride xmlns:a="http://schemas.openxmlformats.org/drawingml/2006/main">
  <a:clrScheme name="Personalizado 2">
    <a:dk1>
      <a:srgbClr val="49711E"/>
    </a:dk1>
    <a:lt1>
      <a:sysClr val="window" lastClr="FFFFFF"/>
    </a:lt1>
    <a:dk2>
      <a:srgbClr val="6DAA2D"/>
    </a:dk2>
    <a:lt2>
      <a:srgbClr val="00FF00"/>
    </a:lt2>
    <a:accent1>
      <a:srgbClr val="A5B592"/>
    </a:accent1>
    <a:accent2>
      <a:srgbClr val="F3A447"/>
    </a:accent2>
    <a:accent3>
      <a:srgbClr val="00FF00"/>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
  <TotalTime>230</TotalTime>
  <Words>2032</Words>
  <Application>Microsoft Office PowerPoint</Application>
  <PresentationFormat>Presentación en pantalla (4:3)</PresentationFormat>
  <Paragraphs>264</Paragraphs>
  <Slides>30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vt:lpstr>
      <vt:lpstr>Calibri</vt:lpstr>
      <vt:lpstr>Constantia</vt:lpstr>
      <vt:lpstr>Wingdings 2</vt:lpstr>
      <vt:lpstr>Wingdings</vt:lpstr>
      <vt:lpstr>Flujo</vt:lpstr>
      <vt:lpstr>Fotosíntesis</vt:lpstr>
      <vt:lpstr>Fotosíntesis</vt:lpstr>
      <vt:lpstr>Organismos Autótrofos (autos: por si mismo; trofo: nutrición)</vt:lpstr>
      <vt:lpstr>Cloroplastos</vt:lpstr>
      <vt:lpstr>Proceso de la fotosíntesis</vt:lpstr>
      <vt:lpstr>Diapositiva 6</vt:lpstr>
      <vt:lpstr>Diapositiva 7</vt:lpstr>
      <vt:lpstr>Diapositiva 8</vt:lpstr>
      <vt:lpstr>Diapositiva 9</vt:lpstr>
      <vt:lpstr>Fase Luminosa</vt:lpstr>
      <vt:lpstr>Diapositiva 11</vt:lpstr>
      <vt:lpstr>Diapositiva 12</vt:lpstr>
      <vt:lpstr>Diapositiva 13</vt:lpstr>
      <vt:lpstr>Diapositiva 14</vt:lpstr>
      <vt:lpstr>Diapositiva 15</vt:lpstr>
      <vt:lpstr>Fotolisis</vt:lpstr>
      <vt:lpstr>Diapositiva 17</vt:lpstr>
      <vt:lpstr>  Ciclo de Calvin Ruta C3</vt:lpstr>
      <vt:lpstr>Diapositiva 19</vt:lpstr>
      <vt:lpstr>Diapositiva 20</vt:lpstr>
      <vt:lpstr>  FIJACIÓN DEL CARBONO EN PLANTAS C3, C4 Y CAM</vt:lpstr>
      <vt:lpstr>Ruta C4</vt:lpstr>
      <vt:lpstr>Diapositiva 23</vt:lpstr>
      <vt:lpstr>Ruta CAM  (metabolismo ácido de las crasuláceas)</vt:lpstr>
      <vt:lpstr>Diapositiva 25</vt:lpstr>
      <vt:lpstr>Diferencias entre rutas C3, C4 y CAM</vt:lpstr>
      <vt:lpstr>  ¿Cuál es la importancia del proceso para el mantenimiento de la vida en el planeta? </vt:lpstr>
      <vt:lpstr>¿Qué ocurre con la fotosíntesis durante el otoño?</vt:lpstr>
      <vt:lpstr> Factores que influyen en la fotosíntesis</vt:lpstr>
      <vt:lpstr>REFERENCIAS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Fotosíntesis</dc:title>
  <dc:creator>Sergio Solís</dc:creator>
  <cp:lastModifiedBy>Carolina</cp:lastModifiedBy>
  <cp:revision>26</cp:revision>
  <dcterms:created xsi:type="dcterms:W3CDTF">2010-02-11T01:14:16Z</dcterms:created>
  <dcterms:modified xsi:type="dcterms:W3CDTF">2010-02-13T20:33:55Z</dcterms:modified>
</cp:coreProperties>
</file>